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4" r:id="rId4"/>
  </p:sldMasterIdLst>
  <p:notesMasterIdLst>
    <p:notesMasterId r:id="rId22"/>
  </p:notesMasterIdLst>
  <p:handoutMasterIdLst>
    <p:handoutMasterId r:id="rId23"/>
  </p:handoutMasterIdLst>
  <p:sldIdLst>
    <p:sldId id="256" r:id="rId5"/>
    <p:sldId id="257" r:id="rId6"/>
    <p:sldId id="258" r:id="rId7"/>
    <p:sldId id="289" r:id="rId8"/>
    <p:sldId id="280" r:id="rId9"/>
    <p:sldId id="282" r:id="rId10"/>
    <p:sldId id="290" r:id="rId11"/>
    <p:sldId id="296" r:id="rId12"/>
    <p:sldId id="297" r:id="rId13"/>
    <p:sldId id="298" r:id="rId14"/>
    <p:sldId id="303" r:id="rId15"/>
    <p:sldId id="304" r:id="rId16"/>
    <p:sldId id="305" r:id="rId17"/>
    <p:sldId id="306" r:id="rId18"/>
    <p:sldId id="307" r:id="rId19"/>
    <p:sldId id="308" r:id="rId20"/>
    <p:sldId id="309"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2D33"/>
    <a:srgbClr val="009E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18" autoAdjust="0"/>
    <p:restoredTop sz="94008" autoAdjust="0"/>
  </p:normalViewPr>
  <p:slideViewPr>
    <p:cSldViewPr snapToGrid="0" snapToObjects="1">
      <p:cViewPr>
        <p:scale>
          <a:sx n="63" d="100"/>
          <a:sy n="63" d="100"/>
        </p:scale>
        <p:origin x="3688" y="181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D75044-8E54-D048-93D3-E9436AD29B51}" type="datetimeFigureOut">
              <a:rPr lang="en-US" smtClean="0"/>
              <a:t>11/21/17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89290D1-4CC7-F241-9B44-5F63A7699436}" type="slidenum">
              <a:rPr lang="en-US" smtClean="0"/>
              <a:t>‹#›</a:t>
            </a:fld>
            <a:endParaRPr lang="en-US"/>
          </a:p>
        </p:txBody>
      </p:sp>
    </p:spTree>
    <p:extLst>
      <p:ext uri="{BB962C8B-B14F-4D97-AF65-F5344CB8AC3E}">
        <p14:creationId xmlns:p14="http://schemas.microsoft.com/office/powerpoint/2010/main" val="18911101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7C3449-4DF5-5643-8296-0DB71DC8BC36}" type="datetimeFigureOut">
              <a:rPr lang="en-US" smtClean="0"/>
              <a:t>11/21/17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027909-CA09-444B-869B-9877A934C7C3}" type="slidenum">
              <a:rPr lang="en-US" smtClean="0"/>
              <a:t>‹#›</a:t>
            </a:fld>
            <a:endParaRPr lang="en-US"/>
          </a:p>
        </p:txBody>
      </p:sp>
    </p:spTree>
    <p:extLst>
      <p:ext uri="{BB962C8B-B14F-4D97-AF65-F5344CB8AC3E}">
        <p14:creationId xmlns:p14="http://schemas.microsoft.com/office/powerpoint/2010/main" val="118099556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udymore.org.uk/comcol.htm#with" TargetMode="External"/><Relationship Id="rId4" Type="http://schemas.openxmlformats.org/officeDocument/2006/relationships/hyperlink" Target="http://studymore.org.uk/comcol.htm#in relation to" TargetMode="External"/><Relationship Id="rId5" Type="http://schemas.openxmlformats.org/officeDocument/2006/relationships/hyperlink" Target="http://studymore.org.uk/comcol.htm#at" TargetMode="External"/><Relationship Id="rId6" Type="http://schemas.openxmlformats.org/officeDocument/2006/relationships/hyperlink" Target="http://studymore.org.uk/comcol.htm#around" TargetMode="External"/><Relationship Id="rId7" Type="http://schemas.openxmlformats.org/officeDocument/2006/relationships/hyperlink" Target="http://studymore.org.uk/comcol.htm#through"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back</a:t>
            </a:r>
          </a:p>
          <a:p>
            <a:endParaRPr lang="en-US" dirty="0" smtClean="0"/>
          </a:p>
          <a:p>
            <a:r>
              <a:rPr lang="en-US" dirty="0" smtClean="0"/>
              <a:t>Reminder of housekeeping</a:t>
            </a:r>
            <a:r>
              <a:rPr lang="en-US" baseline="0" dirty="0" smtClean="0"/>
              <a:t> </a:t>
            </a:r>
            <a:r>
              <a:rPr lang="mr-IN" baseline="0" dirty="0" smtClean="0"/>
              <a:t>–</a:t>
            </a:r>
            <a:r>
              <a:rPr lang="en-US" baseline="0" dirty="0" smtClean="0"/>
              <a:t> toilets, emergency procedures etc.</a:t>
            </a:r>
          </a:p>
          <a:p>
            <a:endParaRPr lang="en-US" baseline="0" dirty="0" smtClean="0"/>
          </a:p>
          <a:p>
            <a:r>
              <a:rPr lang="en-US" dirty="0" smtClean="0"/>
              <a:t>End of day travel arrangements </a:t>
            </a:r>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2</a:t>
            </a:fld>
            <a:endParaRPr lang="en-US"/>
          </a:p>
        </p:txBody>
      </p:sp>
    </p:spTree>
    <p:extLst>
      <p:ext uri="{BB962C8B-B14F-4D97-AF65-F5344CB8AC3E}">
        <p14:creationId xmlns:p14="http://schemas.microsoft.com/office/powerpoint/2010/main" val="1082685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Crook analyses the variety of different ways in which computers can be part of the collaborative experience of learning.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He has chapters </a:t>
            </a:r>
            <a:r>
              <a:rPr lang="en-US" sz="1200" b="0" i="0" kern="1200" dirty="0" err="1" smtClean="0">
                <a:solidFill>
                  <a:schemeClr val="tx1"/>
                </a:solidFill>
                <a:effectLst/>
                <a:latin typeface="+mn-lt"/>
                <a:ea typeface="+mn-ea"/>
                <a:cs typeface="+mn-cs"/>
              </a:rPr>
              <a:t>on:collaboration</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hlinkClick r:id="rId3"/>
              </a:rPr>
              <a:t>with</a:t>
            </a:r>
            <a:r>
              <a:rPr lang="en-US" sz="1200" b="0" i="0" kern="1200" dirty="0" smtClean="0">
                <a:solidFill>
                  <a:schemeClr val="tx1"/>
                </a:solidFill>
                <a:effectLst/>
                <a:latin typeface="+mn-lt"/>
                <a:ea typeface="+mn-ea"/>
                <a:cs typeface="+mn-cs"/>
              </a:rPr>
              <a:t> computers</a:t>
            </a:r>
          </a:p>
          <a:p>
            <a:r>
              <a:rPr lang="en-US" sz="1200" b="0" i="0" kern="1200" dirty="0" smtClean="0">
                <a:solidFill>
                  <a:schemeClr val="tx1"/>
                </a:solidFill>
                <a:effectLst/>
                <a:latin typeface="+mn-lt"/>
                <a:ea typeface="+mn-ea"/>
                <a:cs typeface="+mn-cs"/>
              </a:rPr>
              <a:t>collaboration </a:t>
            </a:r>
            <a:r>
              <a:rPr lang="en-US" sz="1200" b="1" i="0" kern="1200" dirty="0" smtClean="0">
                <a:solidFill>
                  <a:schemeClr val="tx1"/>
                </a:solidFill>
                <a:effectLst/>
                <a:latin typeface="+mn-lt"/>
                <a:ea typeface="+mn-ea"/>
                <a:cs typeface="+mn-cs"/>
                <a:hlinkClick r:id="rId4"/>
              </a:rPr>
              <a:t>in relation to</a:t>
            </a:r>
            <a:r>
              <a:rPr lang="en-US" sz="1200" b="0" i="0" kern="1200" dirty="0" smtClean="0">
                <a:solidFill>
                  <a:schemeClr val="tx1"/>
                </a:solidFill>
                <a:effectLst/>
                <a:latin typeface="+mn-lt"/>
                <a:ea typeface="+mn-ea"/>
                <a:cs typeface="+mn-cs"/>
              </a:rPr>
              <a:t> computers</a:t>
            </a:r>
          </a:p>
          <a:p>
            <a:r>
              <a:rPr lang="en-US" sz="1200" b="0" i="0" kern="1200" dirty="0" smtClean="0">
                <a:solidFill>
                  <a:schemeClr val="tx1"/>
                </a:solidFill>
                <a:effectLst/>
                <a:latin typeface="+mn-lt"/>
                <a:ea typeface="+mn-ea"/>
                <a:cs typeface="+mn-cs"/>
              </a:rPr>
              <a:t>collaboration </a:t>
            </a:r>
            <a:r>
              <a:rPr lang="en-US" sz="1200" b="1" i="0" kern="1200" dirty="0" smtClean="0">
                <a:solidFill>
                  <a:schemeClr val="tx1"/>
                </a:solidFill>
                <a:effectLst/>
                <a:latin typeface="+mn-lt"/>
                <a:ea typeface="+mn-ea"/>
                <a:cs typeface="+mn-cs"/>
                <a:hlinkClick r:id="rId5"/>
              </a:rPr>
              <a:t>at</a:t>
            </a:r>
            <a:r>
              <a:rPr lang="en-US" sz="1200" b="0" i="0" kern="1200" dirty="0" smtClean="0">
                <a:solidFill>
                  <a:schemeClr val="tx1"/>
                </a:solidFill>
                <a:effectLst/>
                <a:latin typeface="+mn-lt"/>
                <a:ea typeface="+mn-ea"/>
                <a:cs typeface="+mn-cs"/>
              </a:rPr>
              <a:t> computers</a:t>
            </a:r>
          </a:p>
          <a:p>
            <a:r>
              <a:rPr lang="en-US" sz="1200" b="0" i="0" kern="1200" dirty="0" smtClean="0">
                <a:solidFill>
                  <a:schemeClr val="tx1"/>
                </a:solidFill>
                <a:effectLst/>
                <a:latin typeface="+mn-lt"/>
                <a:ea typeface="+mn-ea"/>
                <a:cs typeface="+mn-cs"/>
              </a:rPr>
              <a:t>collaboration </a:t>
            </a:r>
            <a:r>
              <a:rPr lang="en-US" sz="1200" b="1" i="0" kern="1200" dirty="0" smtClean="0">
                <a:solidFill>
                  <a:schemeClr val="tx1"/>
                </a:solidFill>
                <a:effectLst/>
                <a:latin typeface="+mn-lt"/>
                <a:ea typeface="+mn-ea"/>
                <a:cs typeface="+mn-cs"/>
                <a:hlinkClick r:id="rId6"/>
              </a:rPr>
              <a:t>around</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hlinkClick r:id="rId7"/>
              </a:rPr>
              <a:t>through</a:t>
            </a:r>
            <a:r>
              <a:rPr lang="en-US" sz="1200" b="0" i="0" kern="1200" dirty="0" smtClean="0">
                <a:solidFill>
                  <a:schemeClr val="tx1"/>
                </a:solidFill>
                <a:effectLst/>
                <a:latin typeface="+mn-lt"/>
                <a:ea typeface="+mn-ea"/>
                <a:cs typeface="+mn-cs"/>
              </a:rPr>
              <a:t> computers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idea of </a:t>
            </a:r>
            <a:r>
              <a:rPr lang="en-US" sz="1200" b="1" i="0" kern="1200" dirty="0" smtClean="0">
                <a:solidFill>
                  <a:schemeClr val="tx1"/>
                </a:solidFill>
                <a:effectLst/>
                <a:latin typeface="+mn-lt"/>
                <a:ea typeface="+mn-ea"/>
                <a:cs typeface="+mn-cs"/>
              </a:rPr>
              <a:t>working with</a:t>
            </a:r>
            <a:r>
              <a:rPr lang="en-US" sz="1200" b="0" i="0" kern="1200" dirty="0" smtClean="0">
                <a:solidFill>
                  <a:schemeClr val="tx1"/>
                </a:solidFill>
                <a:effectLst/>
                <a:latin typeface="+mn-lt"/>
                <a:ea typeface="+mn-ea"/>
                <a:cs typeface="+mn-cs"/>
              </a:rPr>
              <a:t> a computer brings to mind a solitary individual sitting at a keyboard working on a computer program. The program could be a computer based learning program. </a:t>
            </a:r>
            <a:r>
              <a:rPr lang="en-US" sz="1200" b="1" i="0" kern="1200" dirty="0" smtClean="0">
                <a:solidFill>
                  <a:schemeClr val="tx1"/>
                </a:solidFill>
                <a:effectLst/>
                <a:latin typeface="+mn-lt"/>
                <a:ea typeface="+mn-ea"/>
                <a:cs typeface="+mn-cs"/>
              </a:rPr>
              <a:t>Collaboration with</a:t>
            </a:r>
            <a:r>
              <a:rPr lang="en-US" sz="1200" b="0" i="0" kern="1200" dirty="0" smtClean="0">
                <a:solidFill>
                  <a:schemeClr val="tx1"/>
                </a:solidFill>
                <a:effectLst/>
                <a:latin typeface="+mn-lt"/>
                <a:ea typeface="+mn-ea"/>
                <a:cs typeface="+mn-cs"/>
              </a:rPr>
              <a:t> computers is the goal of making such programs "reproduce the social character of a face-to-face tutorial dialogue". (Crook, C. 1994 Chapter 4 and p. 119)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 software designer, therefore, would try to make the computer respond to the learner with the intelligence (or otherwise!) of a human tutor.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By collaboration </a:t>
            </a:r>
            <a:r>
              <a:rPr lang="en-US" sz="1200" b="1" i="0" kern="1200" dirty="0" smtClean="0">
                <a:solidFill>
                  <a:schemeClr val="tx1"/>
                </a:solidFill>
                <a:effectLst/>
                <a:latin typeface="+mn-lt"/>
                <a:ea typeface="+mn-ea"/>
                <a:cs typeface="+mn-cs"/>
              </a:rPr>
              <a:t>in relation to</a:t>
            </a:r>
            <a:r>
              <a:rPr lang="en-US" sz="1200" b="0" i="0" kern="1200" dirty="0" smtClean="0">
                <a:solidFill>
                  <a:schemeClr val="tx1"/>
                </a:solidFill>
                <a:effectLst/>
                <a:latin typeface="+mn-lt"/>
                <a:ea typeface="+mn-ea"/>
                <a:cs typeface="+mn-cs"/>
              </a:rPr>
              <a:t> computers, Crook appears to mean tutor-student interaction </a:t>
            </a:r>
            <a:r>
              <a:rPr lang="en-US" sz="1200" b="1" i="0" kern="1200" dirty="0" smtClean="0">
                <a:solidFill>
                  <a:schemeClr val="tx1"/>
                </a:solidFill>
                <a:effectLst/>
                <a:latin typeface="+mn-lt"/>
                <a:ea typeface="+mn-ea"/>
                <a:cs typeface="+mn-cs"/>
              </a:rPr>
              <a:t>about</a:t>
            </a:r>
            <a:r>
              <a:rPr lang="en-US" sz="1200" b="0" i="0" kern="1200" dirty="0" smtClean="0">
                <a:solidFill>
                  <a:schemeClr val="tx1"/>
                </a:solidFill>
                <a:effectLst/>
                <a:latin typeface="+mn-lt"/>
                <a:ea typeface="+mn-ea"/>
                <a:cs typeface="+mn-cs"/>
              </a:rPr>
              <a:t> computers, not involving working at the computer, but supportive of work with a computer. Discussing things about computer work in a lecture might be an example.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Crook </a:t>
            </a:r>
            <a:r>
              <a:rPr lang="en-US" sz="1200" b="0" i="0" kern="1200" dirty="0" err="1" smtClean="0">
                <a:solidFill>
                  <a:schemeClr val="tx1"/>
                </a:solidFill>
                <a:effectLst/>
                <a:latin typeface="+mn-lt"/>
                <a:ea typeface="+mn-ea"/>
                <a:cs typeface="+mn-cs"/>
              </a:rPr>
              <a:t>says:"This</a:t>
            </a:r>
            <a:r>
              <a:rPr lang="en-US" sz="1200" b="0" i="0" kern="1200" dirty="0" smtClean="0">
                <a:solidFill>
                  <a:schemeClr val="tx1"/>
                </a:solidFill>
                <a:effectLst/>
                <a:latin typeface="+mn-lt"/>
                <a:ea typeface="+mn-ea"/>
                <a:cs typeface="+mn-cs"/>
              </a:rPr>
              <a:t> is the...sense in which pupils are engaged in some activity involving their teachers but where those teachers' contributions are more indirect, or mediated, or deferred. That is, they make only intermittent contact with the task or refer to it on occasions when it is not actually in progress." (Crook, C. 1994 Chapter 5 and p.100)</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Collaboration </a:t>
            </a:r>
            <a:r>
              <a:rPr lang="en-US" sz="1200" b="1" i="0" kern="1200" dirty="0" smtClean="0">
                <a:solidFill>
                  <a:schemeClr val="tx1"/>
                </a:solidFill>
                <a:effectLst/>
                <a:latin typeface="+mn-lt"/>
                <a:ea typeface="+mn-ea"/>
                <a:cs typeface="+mn-cs"/>
              </a:rPr>
              <a:t>at</a:t>
            </a:r>
            <a:r>
              <a:rPr lang="en-US" sz="1200" b="0" i="0" kern="1200" dirty="0" smtClean="0">
                <a:solidFill>
                  <a:schemeClr val="tx1"/>
                </a:solidFill>
                <a:effectLst/>
                <a:latin typeface="+mn-lt"/>
                <a:ea typeface="+mn-ea"/>
                <a:cs typeface="+mn-cs"/>
              </a:rPr>
              <a:t> computers refers to times when small groups of learners work on the same computer based problem at the same time. Two students helping one another with email software could be an example.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Collaboration </a:t>
            </a:r>
            <a:r>
              <a:rPr lang="en-US" sz="1200" b="1" i="0" kern="1200" dirty="0" smtClean="0">
                <a:solidFill>
                  <a:schemeClr val="tx1"/>
                </a:solidFill>
                <a:effectLst/>
                <a:latin typeface="+mn-lt"/>
                <a:ea typeface="+mn-ea"/>
                <a:cs typeface="+mn-cs"/>
              </a:rPr>
              <a:t>around</a:t>
            </a:r>
            <a:r>
              <a:rPr lang="en-US" sz="1200" b="0" i="0" kern="1200" dirty="0" smtClean="0">
                <a:solidFill>
                  <a:schemeClr val="tx1"/>
                </a:solidFill>
                <a:effectLst/>
                <a:latin typeface="+mn-lt"/>
                <a:ea typeface="+mn-ea"/>
                <a:cs typeface="+mn-cs"/>
              </a:rPr>
              <a:t> computers refers to learners working together more informally than when a small group is working at a computer on a common task. Crook says that "material environments will constrain and facilitate a whole range of social interactions that can occur within them". So, collaboration between students who happen to be individually working on computers in the same room, may be encouraged or discouraged by the room layout.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Collaboration </a:t>
            </a:r>
            <a:r>
              <a:rPr lang="en-US" sz="1200" b="1" i="0" kern="1200" dirty="0" smtClean="0">
                <a:solidFill>
                  <a:schemeClr val="tx1"/>
                </a:solidFill>
                <a:effectLst/>
                <a:latin typeface="+mn-lt"/>
                <a:ea typeface="+mn-ea"/>
                <a:cs typeface="+mn-cs"/>
              </a:rPr>
              <a:t>through</a:t>
            </a:r>
            <a:r>
              <a:rPr lang="en-US" sz="1200" b="0" i="0" kern="1200" dirty="0" smtClean="0">
                <a:solidFill>
                  <a:schemeClr val="tx1"/>
                </a:solidFill>
                <a:effectLst/>
                <a:latin typeface="+mn-lt"/>
                <a:ea typeface="+mn-ea"/>
                <a:cs typeface="+mn-cs"/>
              </a:rPr>
              <a:t> computers means collaborating through networks, including the internet. It can range from straightforward collaboration through email and the web, through to video conferencing and the virtual classroom.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Crook says that our concept of collaboration has to include circumstances in which collaboration is dislocated in time and when participants are not co-present. This is a central feature of interacting </a:t>
            </a:r>
            <a:r>
              <a:rPr lang="en-US" sz="1200" b="1" i="0" kern="1200" dirty="0" smtClean="0">
                <a:solidFill>
                  <a:schemeClr val="tx1"/>
                </a:solidFill>
                <a:effectLst/>
                <a:latin typeface="+mn-lt"/>
                <a:ea typeface="+mn-ea"/>
                <a:cs typeface="+mn-cs"/>
              </a:rPr>
              <a:t>through</a:t>
            </a:r>
            <a:r>
              <a:rPr lang="en-US" sz="1200" b="0" i="0" kern="1200" dirty="0" smtClean="0">
                <a:solidFill>
                  <a:schemeClr val="tx1"/>
                </a:solidFill>
                <a:effectLst/>
                <a:latin typeface="+mn-lt"/>
                <a:ea typeface="+mn-ea"/>
                <a:cs typeface="+mn-cs"/>
              </a:rPr>
              <a:t> computers. </a:t>
            </a:r>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10</a:t>
            </a:fld>
            <a:endParaRPr lang="en-US"/>
          </a:p>
        </p:txBody>
      </p:sp>
    </p:spTree>
    <p:extLst>
      <p:ext uri="{BB962C8B-B14F-4D97-AF65-F5344CB8AC3E}">
        <p14:creationId xmlns:p14="http://schemas.microsoft.com/office/powerpoint/2010/main" val="177193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dirty="0" smtClean="0"/>
              <a:t>Lifelong Kindergarten: Cultivating creativity through projects, passion, peers and play. Mitch Resnick, LEGO </a:t>
            </a:r>
            <a:r>
              <a:rPr lang="en-US" dirty="0" err="1" smtClean="0"/>
              <a:t>Papert</a:t>
            </a:r>
            <a:r>
              <a:rPr lang="en-US" dirty="0" smtClean="0"/>
              <a:t> Professor of Learning Research, MIT</a:t>
            </a:r>
          </a:p>
          <a:p>
            <a:pPr marL="285750" indent="-285750">
              <a:buFont typeface="Arial" charset="0"/>
              <a:buChar char="•"/>
            </a:pPr>
            <a:endParaRPr lang="en-US" dirty="0" smtClean="0"/>
          </a:p>
          <a:p>
            <a:pPr marL="285750" indent="-285750">
              <a:buFont typeface="Arial" charset="0"/>
              <a:buChar char="•"/>
            </a:pPr>
            <a:r>
              <a:rPr lang="en-US" dirty="0" smtClean="0"/>
              <a:t>“Human creativity moves hand in hand with technology” Sir Ken Robinson</a:t>
            </a:r>
          </a:p>
          <a:p>
            <a:pPr marL="285750" indent="-285750">
              <a:buFont typeface="Arial" charset="0"/>
              <a:buChar char="•"/>
            </a:pPr>
            <a:endParaRPr lang="en-US" dirty="0" smtClean="0"/>
          </a:p>
          <a:p>
            <a:pPr marL="285750" indent="-285750">
              <a:buFont typeface="Arial" charset="0"/>
              <a:buChar char="•"/>
            </a:pPr>
            <a:r>
              <a:rPr lang="en-US" dirty="0" smtClean="0"/>
              <a:t>“The role of the teacher is to create the conditions for invention rather than provide ready-made knowledge” Seymour </a:t>
            </a:r>
            <a:r>
              <a:rPr lang="en-US" dirty="0" err="1" smtClean="0"/>
              <a:t>Papert</a:t>
            </a:r>
            <a:endParaRPr lang="en-US" dirty="0" smtClean="0"/>
          </a:p>
          <a:p>
            <a:pPr marL="285750" indent="-285750">
              <a:buFont typeface="Arial" charset="0"/>
              <a:buChar char="•"/>
            </a:pPr>
            <a:endParaRPr lang="en-US" dirty="0" smtClean="0"/>
          </a:p>
          <a:p>
            <a:pPr marL="285750" indent="-285750">
              <a:buFont typeface="Arial" charset="0"/>
              <a:buChar char="•"/>
            </a:pPr>
            <a:r>
              <a:rPr lang="en-US" dirty="0" smtClean="0"/>
              <a:t>Technology as tools, objects and experiences to-think-with-together</a:t>
            </a:r>
          </a:p>
          <a:p>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11</a:t>
            </a:fld>
            <a:endParaRPr lang="en-US"/>
          </a:p>
        </p:txBody>
      </p:sp>
    </p:spTree>
    <p:extLst>
      <p:ext uri="{BB962C8B-B14F-4D97-AF65-F5344CB8AC3E}">
        <p14:creationId xmlns:p14="http://schemas.microsoft.com/office/powerpoint/2010/main" val="674961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dirty="0" smtClean="0"/>
              <a:t>Lifelong Kindergarten: Cultivating creativity through projects, passion, peers and play. Mitch Resnick, LEGO </a:t>
            </a:r>
            <a:r>
              <a:rPr lang="en-US" dirty="0" err="1" smtClean="0"/>
              <a:t>Papert</a:t>
            </a:r>
            <a:r>
              <a:rPr lang="en-US" dirty="0" smtClean="0"/>
              <a:t> Professor of Learning Research, MIT</a:t>
            </a:r>
          </a:p>
          <a:p>
            <a:pPr marL="285750" indent="-285750">
              <a:buFont typeface="Arial" charset="0"/>
              <a:buChar char="•"/>
            </a:pPr>
            <a:endParaRPr lang="en-US" dirty="0" smtClean="0"/>
          </a:p>
          <a:p>
            <a:pPr marL="285750" indent="-285750">
              <a:buFont typeface="Arial" charset="0"/>
              <a:buChar char="•"/>
            </a:pPr>
            <a:r>
              <a:rPr lang="en-US" dirty="0" smtClean="0"/>
              <a:t>“Human creativity moves hand in hand with technology” Sir Ken Robinson</a:t>
            </a:r>
          </a:p>
          <a:p>
            <a:pPr marL="285750" indent="-285750">
              <a:buFont typeface="Arial" charset="0"/>
              <a:buChar char="•"/>
            </a:pPr>
            <a:endParaRPr lang="en-US" dirty="0" smtClean="0"/>
          </a:p>
          <a:p>
            <a:pPr marL="285750" indent="-285750">
              <a:buFont typeface="Arial" charset="0"/>
              <a:buChar char="•"/>
            </a:pPr>
            <a:r>
              <a:rPr lang="en-US" dirty="0" smtClean="0"/>
              <a:t>“The role of the teacher is to create the conditions for invention rather than provide ready-made knowledge” Seymour </a:t>
            </a:r>
            <a:r>
              <a:rPr lang="en-US" dirty="0" err="1" smtClean="0"/>
              <a:t>Papert</a:t>
            </a:r>
            <a:endParaRPr lang="en-US" dirty="0" smtClean="0"/>
          </a:p>
          <a:p>
            <a:pPr marL="285750" indent="-285750">
              <a:buFont typeface="Arial" charset="0"/>
              <a:buChar char="•"/>
            </a:pPr>
            <a:endParaRPr lang="en-US" dirty="0" smtClean="0"/>
          </a:p>
          <a:p>
            <a:pPr marL="285750" indent="-285750">
              <a:buFont typeface="Arial" charset="0"/>
              <a:buChar char="•"/>
            </a:pPr>
            <a:r>
              <a:rPr lang="en-US" dirty="0" smtClean="0"/>
              <a:t>Technology as tools, objects and experiences to-think-with-together</a:t>
            </a:r>
          </a:p>
          <a:p>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12</a:t>
            </a:fld>
            <a:endParaRPr lang="en-US"/>
          </a:p>
        </p:txBody>
      </p:sp>
    </p:spTree>
    <p:extLst>
      <p:ext uri="{BB962C8B-B14F-4D97-AF65-F5344CB8AC3E}">
        <p14:creationId xmlns:p14="http://schemas.microsoft.com/office/powerpoint/2010/main" val="1911565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45" rtl="0" eaLnBrk="1" fontAlgn="auto" latinLnBrk="0" hangingPunct="1">
              <a:lnSpc>
                <a:spcPct val="100000"/>
              </a:lnSpc>
              <a:spcBef>
                <a:spcPts val="0"/>
              </a:spcBef>
              <a:spcAft>
                <a:spcPts val="0"/>
              </a:spcAft>
              <a:buClrTx/>
              <a:buSzTx/>
              <a:buFontTx/>
              <a:buNone/>
              <a:tabLst/>
              <a:defRPr/>
            </a:pPr>
            <a:r>
              <a:rPr lang="en-US" sz="1200" b="0" dirty="0" smtClean="0">
                <a:solidFill>
                  <a:schemeClr val="bg1"/>
                </a:solidFill>
                <a:latin typeface="Futura-light"/>
                <a:cs typeface="Futura-light"/>
              </a:rPr>
              <a:t>The mobile</a:t>
            </a:r>
            <a:r>
              <a:rPr lang="en-US" sz="1200" b="0" baseline="0" dirty="0" smtClean="0">
                <a:solidFill>
                  <a:schemeClr val="bg1"/>
                </a:solidFill>
                <a:latin typeface="Futura-light"/>
                <a:cs typeface="Futura-light"/>
              </a:rPr>
              <a:t> is a computer and a sophisticated sensor platform that can be used for learning</a:t>
            </a:r>
            <a:endParaRPr lang="en-US" sz="1200" b="0" dirty="0" smtClean="0">
              <a:solidFill>
                <a:srgbClr val="FFFFFF"/>
              </a:solidFill>
            </a:endParaRPr>
          </a:p>
          <a:p>
            <a:pPr marL="0" marR="0" indent="0" algn="l" defTabSz="457145" rtl="0" eaLnBrk="1" fontAlgn="auto" latinLnBrk="0" hangingPunct="1">
              <a:lnSpc>
                <a:spcPct val="100000"/>
              </a:lnSpc>
              <a:spcBef>
                <a:spcPts val="0"/>
              </a:spcBef>
              <a:spcAft>
                <a:spcPts val="0"/>
              </a:spcAft>
              <a:buClrTx/>
              <a:buSzTx/>
              <a:buFontTx/>
              <a:buNone/>
              <a:tabLst/>
              <a:defRPr/>
            </a:pP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8211021D-666D-9A4E-8882-0199280CBAD5}" type="slidenum">
              <a:rPr lang="en-US" smtClean="0"/>
              <a:pPr/>
              <a:t>13</a:t>
            </a:fld>
            <a:endParaRPr lang="en-US" dirty="0"/>
          </a:p>
        </p:txBody>
      </p:sp>
    </p:spTree>
    <p:extLst>
      <p:ext uri="{BB962C8B-B14F-4D97-AF65-F5344CB8AC3E}">
        <p14:creationId xmlns:p14="http://schemas.microsoft.com/office/powerpoint/2010/main" val="153483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Phone-based</a:t>
            </a:r>
            <a:r>
              <a:rPr lang="en-US" baseline="0" dirty="0" smtClean="0"/>
              <a:t> microscopy</a:t>
            </a:r>
            <a:endParaRPr lang="en-US" dirty="0"/>
          </a:p>
        </p:txBody>
      </p:sp>
      <p:sp>
        <p:nvSpPr>
          <p:cNvPr id="4" name="Slide Number Placeholder 3"/>
          <p:cNvSpPr>
            <a:spLocks noGrp="1"/>
          </p:cNvSpPr>
          <p:nvPr>
            <p:ph type="sldNum" sz="quarter" idx="10"/>
          </p:nvPr>
        </p:nvSpPr>
        <p:spPr/>
        <p:txBody>
          <a:bodyPr/>
          <a:lstStyle/>
          <a:p>
            <a:fld id="{0B3B0B89-4029-429A-BEFB-1653CE23D440}" type="slidenum">
              <a:rPr lang="en-AU" smtClean="0"/>
              <a:t>14</a:t>
            </a:fld>
            <a:endParaRPr lang="en-AU"/>
          </a:p>
        </p:txBody>
      </p:sp>
    </p:spTree>
    <p:extLst>
      <p:ext uri="{BB962C8B-B14F-4D97-AF65-F5344CB8AC3E}">
        <p14:creationId xmlns:p14="http://schemas.microsoft.com/office/powerpoint/2010/main" val="1354094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17</a:t>
            </a:fld>
            <a:endParaRPr lang="en-US"/>
          </a:p>
        </p:txBody>
      </p:sp>
    </p:spTree>
    <p:extLst>
      <p:ext uri="{BB962C8B-B14F-4D97-AF65-F5344CB8AC3E}">
        <p14:creationId xmlns:p14="http://schemas.microsoft.com/office/powerpoint/2010/main" val="1941369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79175" y="1597821"/>
            <a:ext cx="7086600" cy="1102519"/>
          </a:xfrm>
        </p:spPr>
        <p:txBody>
          <a:bodyPr/>
          <a:lstStyle>
            <a:lvl1pPr algn="l">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79175" y="2914650"/>
            <a:ext cx="6400800" cy="1314450"/>
          </a:xfrm>
        </p:spPr>
        <p:txBody>
          <a:bodyPr/>
          <a:lstStyle>
            <a:lvl1pPr marL="0" indent="0" algn="l">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3"/>
          <p:cNvSpPr>
            <a:spLocks noGrp="1"/>
          </p:cNvSpPr>
          <p:nvPr>
            <p:ph type="dt" sz="half" idx="2"/>
          </p:nvPr>
        </p:nvSpPr>
        <p:spPr>
          <a:xfrm>
            <a:off x="440562" y="4767264"/>
            <a:ext cx="719855" cy="273844"/>
          </a:xfrm>
          <a:prstGeom prst="rect">
            <a:avLst/>
          </a:prstGeom>
        </p:spPr>
        <p:txBody>
          <a:bodyPr vert="horz" lIns="91440" tIns="45720" rIns="91440" bIns="45720" rtlCol="0" anchor="ctr"/>
          <a:lstStyle>
            <a:lvl1pPr algn="l">
              <a:defRPr sz="600">
                <a:solidFill>
                  <a:srgbClr val="A6A6A6"/>
                </a:solidFill>
              </a:defRPr>
            </a:lvl1pPr>
          </a:lstStyle>
          <a:p>
            <a:fld id="{DE57B389-0786-F849-9579-4BC98732B665}" type="datetime1">
              <a:rPr lang="en-AU" smtClean="0"/>
              <a:pPr/>
              <a:t>21/11/17</a:t>
            </a:fld>
            <a:endParaRPr lang="en-US"/>
          </a:p>
        </p:txBody>
      </p:sp>
      <p:sp>
        <p:nvSpPr>
          <p:cNvPr id="8" name="Footer Placeholder 4"/>
          <p:cNvSpPr>
            <a:spLocks noGrp="1"/>
          </p:cNvSpPr>
          <p:nvPr>
            <p:ph type="ftr" sz="quarter" idx="3"/>
          </p:nvPr>
        </p:nvSpPr>
        <p:spPr>
          <a:xfrm>
            <a:off x="2031230" y="4767264"/>
            <a:ext cx="2895600" cy="273844"/>
          </a:xfrm>
          <a:prstGeom prst="rect">
            <a:avLst/>
          </a:prstGeom>
        </p:spPr>
        <p:txBody>
          <a:bodyPr vert="horz" lIns="91440" tIns="45720" rIns="91440" bIns="45720" rtlCol="0" anchor="ctr"/>
          <a:lstStyle>
            <a:lvl1pPr algn="ctr">
              <a:defRPr sz="600">
                <a:solidFill>
                  <a:srgbClr val="A6A6A6"/>
                </a:solidFill>
              </a:defRPr>
            </a:lvl1pPr>
          </a:lstStyle>
          <a:p>
            <a:r>
              <a:rPr lang="en-US" smtClean="0"/>
              <a:t>Title of Presentation</a:t>
            </a:r>
            <a:endParaRPr lang="en-US"/>
          </a:p>
        </p:txBody>
      </p:sp>
      <p:sp>
        <p:nvSpPr>
          <p:cNvPr id="9" name="Slide Number Placeholder 5"/>
          <p:cNvSpPr>
            <a:spLocks noGrp="1"/>
          </p:cNvSpPr>
          <p:nvPr>
            <p:ph type="sldNum" sz="quarter" idx="4"/>
          </p:nvPr>
        </p:nvSpPr>
        <p:spPr>
          <a:xfrm>
            <a:off x="5620811" y="4767264"/>
            <a:ext cx="1228433" cy="273844"/>
          </a:xfrm>
          <a:prstGeom prst="rect">
            <a:avLst/>
          </a:prstGeom>
        </p:spPr>
        <p:txBody>
          <a:bodyPr vert="horz" lIns="91440" tIns="45720" rIns="91440" bIns="45720" rtlCol="0" anchor="ctr"/>
          <a:lstStyle>
            <a:lvl1pPr algn="r">
              <a:defRPr sz="600">
                <a:solidFill>
                  <a:schemeClr val="bg1">
                    <a:lumMod val="65000"/>
                  </a:schemeClr>
                </a:solidFill>
              </a:defRPr>
            </a:lvl1pPr>
          </a:lstStyle>
          <a:p>
            <a:fld id="{72B1DA50-9CDF-674D-ABF9-B3DB44414AAD}" type="slidenum">
              <a:rPr lang="en-US" smtClean="0"/>
              <a:pPr/>
              <a:t>‹#›</a:t>
            </a:fld>
            <a:endParaRPr lang="en-US"/>
          </a:p>
        </p:txBody>
      </p:sp>
    </p:spTree>
    <p:extLst>
      <p:ext uri="{BB962C8B-B14F-4D97-AF65-F5344CB8AC3E}">
        <p14:creationId xmlns:p14="http://schemas.microsoft.com/office/powerpoint/2010/main" val="3191902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04790"/>
            <a:ext cx="5111750" cy="4389835"/>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1173605" y="4767264"/>
            <a:ext cx="718127" cy="273844"/>
          </a:xfrm>
          <a:prstGeom prst="rect">
            <a:avLst/>
          </a:prstGeom>
        </p:spPr>
        <p:txBody>
          <a:bodyPr/>
          <a:lstStyle/>
          <a:p>
            <a:fld id="{3C994F44-F5B5-6044-BE19-102A146B3A97}" type="datetime1">
              <a:rPr lang="en-AU" smtClean="0"/>
              <a:t>21/11/17</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7" name="Slide Number Placeholder 6"/>
          <p:cNvSpPr>
            <a:spLocks noGrp="1"/>
          </p:cNvSpPr>
          <p:nvPr>
            <p:ph type="sldNum" sz="quarter" idx="12"/>
          </p:nvPr>
        </p:nvSpPr>
        <p:spPr>
          <a:xfrm>
            <a:off x="6553201" y="4767264"/>
            <a:ext cx="2421467"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3513877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3600451"/>
            <a:ext cx="60960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457200" y="459581"/>
            <a:ext cx="60960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 y="4025505"/>
            <a:ext cx="6096000" cy="603647"/>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1173605" y="4767264"/>
            <a:ext cx="718127" cy="273844"/>
          </a:xfrm>
          <a:prstGeom prst="rect">
            <a:avLst/>
          </a:prstGeom>
        </p:spPr>
        <p:txBody>
          <a:bodyPr/>
          <a:lstStyle/>
          <a:p>
            <a:fld id="{DED24F58-3FD1-9242-BF8B-146F73278C0A}" type="datetime1">
              <a:rPr lang="en-AU" smtClean="0"/>
              <a:t>21/11/17</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7" name="Slide Number Placeholder 6"/>
          <p:cNvSpPr>
            <a:spLocks noGrp="1"/>
          </p:cNvSpPr>
          <p:nvPr>
            <p:ph type="sldNum" sz="quarter" idx="12"/>
          </p:nvPr>
        </p:nvSpPr>
        <p:spPr>
          <a:xfrm>
            <a:off x="6553201" y="4767264"/>
            <a:ext cx="2421467"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1200345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173605" y="4767264"/>
            <a:ext cx="718127" cy="273844"/>
          </a:xfrm>
          <a:prstGeom prst="rect">
            <a:avLst/>
          </a:prstGeom>
        </p:spPr>
        <p:txBody>
          <a:bodyPr/>
          <a:lstStyle/>
          <a:p>
            <a:fld id="{4EF74FCB-BE66-FA4C-B165-AF507CFE900E}" type="datetime1">
              <a:rPr lang="en-AU" smtClean="0"/>
              <a:t>21/11/17</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6" name="Slide Number Placeholder 5"/>
          <p:cNvSpPr>
            <a:spLocks noGrp="1"/>
          </p:cNvSpPr>
          <p:nvPr>
            <p:ph type="sldNum" sz="quarter" idx="12"/>
          </p:nvPr>
        </p:nvSpPr>
        <p:spPr>
          <a:xfrm>
            <a:off x="6553201" y="4767264"/>
            <a:ext cx="2421467"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3269085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a:xfrm>
            <a:off x="1173600" y="4767264"/>
            <a:ext cx="720000" cy="273844"/>
          </a:xfrm>
          <a:prstGeom prst="rect">
            <a:avLst/>
          </a:prstGeom>
        </p:spPr>
        <p:txBody>
          <a:bodyPr/>
          <a:lstStyle/>
          <a:p>
            <a:fld id="{E8A6BBBC-361D-4A4D-959B-2D68DDC98062}" type="datetime1">
              <a:rPr lang="en-AU" smtClean="0"/>
              <a:t>21/11/17</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7" name="Slide Number Placeholder 6"/>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236439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6"/>
            <a:ext cx="7618248" cy="479822"/>
          </a:xfrm>
        </p:spPr>
        <p:txBody>
          <a:bodyPr anchor="b"/>
          <a:lstStyle>
            <a:lvl1pPr marL="0" indent="0">
              <a:buNone/>
              <a:defRPr sz="1822" b="1"/>
            </a:lvl1pPr>
            <a:lvl2pPr marL="342707" indent="0">
              <a:buNone/>
              <a:defRPr sz="1500" b="1"/>
            </a:lvl2pPr>
            <a:lvl3pPr marL="685412" indent="0">
              <a:buNone/>
              <a:defRPr sz="1340" b="1"/>
            </a:lvl3pPr>
            <a:lvl4pPr marL="1028117" indent="0">
              <a:buNone/>
              <a:defRPr sz="1178" b="1"/>
            </a:lvl4pPr>
            <a:lvl5pPr marL="1370825" indent="0">
              <a:buNone/>
              <a:defRPr sz="1178" b="1"/>
            </a:lvl5pPr>
            <a:lvl6pPr marL="1713531" indent="0">
              <a:buNone/>
              <a:defRPr sz="1178" b="1"/>
            </a:lvl6pPr>
            <a:lvl7pPr marL="2056238" indent="0">
              <a:buNone/>
              <a:defRPr sz="1178" b="1"/>
            </a:lvl7pPr>
            <a:lvl8pPr marL="2398943" indent="0">
              <a:buNone/>
              <a:defRPr sz="1178" b="1"/>
            </a:lvl8pPr>
            <a:lvl9pPr marL="2741649" indent="0">
              <a:buNone/>
              <a:defRPr sz="1178" b="1"/>
            </a:lvl9pPr>
          </a:lstStyle>
          <a:p>
            <a:pPr lvl="0"/>
            <a:r>
              <a:rPr lang="en-US" smtClean="0"/>
              <a:t>Click to edit Master text styles</a:t>
            </a:r>
          </a:p>
        </p:txBody>
      </p:sp>
      <p:sp>
        <p:nvSpPr>
          <p:cNvPr id="4" name="Content Placeholder 3"/>
          <p:cNvSpPr>
            <a:spLocks noGrp="1"/>
          </p:cNvSpPr>
          <p:nvPr>
            <p:ph sz="half" idx="2"/>
          </p:nvPr>
        </p:nvSpPr>
        <p:spPr>
          <a:xfrm>
            <a:off x="457200" y="1631156"/>
            <a:ext cx="7618248" cy="2963466"/>
          </a:xfrm>
        </p:spPr>
        <p:txBody>
          <a:bodyPr/>
          <a:lstStyle>
            <a:lvl1pPr>
              <a:defRPr sz="1822"/>
            </a:lvl1pPr>
            <a:lvl2pPr>
              <a:defRPr sz="1500"/>
            </a:lvl2pPr>
            <a:lvl3pPr>
              <a:defRPr sz="1340"/>
            </a:lvl3pPr>
            <a:lvl4pPr>
              <a:defRPr sz="1178"/>
            </a:lvl4pPr>
            <a:lvl5pPr>
              <a:defRPr sz="1178"/>
            </a:lvl5pPr>
            <a:lvl6pPr>
              <a:defRPr sz="1178"/>
            </a:lvl6pPr>
            <a:lvl7pPr>
              <a:defRPr sz="1178"/>
            </a:lvl7pPr>
            <a:lvl8pPr>
              <a:defRPr sz="1178"/>
            </a:lvl8pPr>
            <a:lvl9pPr>
              <a:defRPr sz="1178"/>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1173600" y="4767267"/>
            <a:ext cx="720000" cy="273844"/>
          </a:xfrm>
          <a:prstGeom prst="rect">
            <a:avLst/>
          </a:prstGeom>
        </p:spPr>
        <p:txBody>
          <a:bodyPr/>
          <a:lstStyle/>
          <a:p>
            <a:fld id="{5EE37602-8443-468D-9CF7-0A82BACE70EB}" type="datetime1">
              <a:rPr lang="en-AU" smtClean="0"/>
              <a:t>21/11/17</a:t>
            </a:fld>
            <a:endParaRPr lang="en-US"/>
          </a:p>
        </p:txBody>
      </p:sp>
      <p:sp>
        <p:nvSpPr>
          <p:cNvPr id="8" name="Footer Placeholder 7"/>
          <p:cNvSpPr>
            <a:spLocks noGrp="1"/>
          </p:cNvSpPr>
          <p:nvPr>
            <p:ph type="ftr" sz="quarter" idx="11"/>
          </p:nvPr>
        </p:nvSpPr>
        <p:spPr>
          <a:xfrm>
            <a:off x="3124200" y="4767267"/>
            <a:ext cx="2895600" cy="273844"/>
          </a:xfrm>
          <a:prstGeom prst="rect">
            <a:avLst/>
          </a:prstGeom>
        </p:spPr>
        <p:txBody>
          <a:bodyPr/>
          <a:lstStyle/>
          <a:p>
            <a:r>
              <a:rPr lang="en-US" smtClean="0"/>
              <a:t>Prof. Tom Lowrie - Centenary Professor, SERC</a:t>
            </a:r>
            <a:endParaRPr lang="en-US"/>
          </a:p>
        </p:txBody>
      </p:sp>
      <p:sp>
        <p:nvSpPr>
          <p:cNvPr id="9" name="Slide Number Placeholder 8"/>
          <p:cNvSpPr>
            <a:spLocks noGrp="1"/>
          </p:cNvSpPr>
          <p:nvPr>
            <p:ph type="sldNum" sz="quarter" idx="12"/>
          </p:nvPr>
        </p:nvSpPr>
        <p:spPr>
          <a:xfrm>
            <a:off x="6553200" y="4767267"/>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2059650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608614"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85800" y="2914650"/>
            <a:ext cx="7608614" cy="1314450"/>
          </a:xfrm>
        </p:spPr>
        <p:txBody>
          <a:bodyPr/>
          <a:lstStyle>
            <a:lvl1pPr marL="0" indent="0" algn="ctr">
              <a:buNone/>
              <a:defRPr>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p>
            <a:fld id="{DE57B389-0786-F849-9579-4BC98732B665}" type="datetime1">
              <a:rPr lang="en-AU" smtClean="0"/>
              <a:pPr/>
              <a:t>21/11/17</a:t>
            </a:fld>
            <a:endParaRPr lang="en-US"/>
          </a:p>
        </p:txBody>
      </p:sp>
      <p:sp>
        <p:nvSpPr>
          <p:cNvPr id="8" name="Footer Placeholder 7"/>
          <p:cNvSpPr>
            <a:spLocks noGrp="1"/>
          </p:cNvSpPr>
          <p:nvPr>
            <p:ph type="ftr" sz="quarter" idx="11"/>
          </p:nvPr>
        </p:nvSpPr>
        <p:spPr/>
        <p:txBody>
          <a:bodyPr/>
          <a:lstStyle/>
          <a:p>
            <a:r>
              <a:rPr lang="en-US" smtClean="0"/>
              <a:t>Title of Presentation</a:t>
            </a:r>
            <a:endParaRPr lang="en-US"/>
          </a:p>
        </p:txBody>
      </p:sp>
      <p:sp>
        <p:nvSpPr>
          <p:cNvPr id="9" name="Slide Number Placeholder 8"/>
          <p:cNvSpPr>
            <a:spLocks noGrp="1"/>
          </p:cNvSpPr>
          <p:nvPr>
            <p:ph type="sldNum" sz="quarter" idx="12"/>
          </p:nvPr>
        </p:nvSpPr>
        <p:spPr/>
        <p:txBody>
          <a:bodyPr/>
          <a:lstStyle/>
          <a:p>
            <a:fld id="{72B1DA50-9CDF-674D-ABF9-B3DB44414AAD}" type="slidenum">
              <a:rPr lang="en-US" smtClean="0"/>
              <a:pPr/>
              <a:t>‹#›</a:t>
            </a:fld>
            <a:endParaRPr lang="en-US"/>
          </a:p>
        </p:txBody>
      </p:sp>
    </p:spTree>
    <p:extLst>
      <p:ext uri="{BB962C8B-B14F-4D97-AF65-F5344CB8AC3E}">
        <p14:creationId xmlns:p14="http://schemas.microsoft.com/office/powerpoint/2010/main" val="1993672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1"/>
            <a:ext cx="7609490" cy="33944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a:xfrm>
            <a:off x="457200" y="205979"/>
            <a:ext cx="7609490" cy="857250"/>
          </a:xfrm>
        </p:spPr>
        <p:txBody>
          <a:bodyPr/>
          <a:lstStyle>
            <a:lvl1pPr algn="l">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1173600" y="4767264"/>
            <a:ext cx="720000" cy="273844"/>
          </a:xfrm>
          <a:prstGeom prst="rect">
            <a:avLst/>
          </a:prstGeom>
        </p:spPr>
        <p:txBody>
          <a:bodyPr/>
          <a:lstStyle/>
          <a:p>
            <a:fld id="{81DCF566-9487-7747-B76D-15D17FF366A0}" type="datetime1">
              <a:rPr lang="en-AU" smtClean="0"/>
              <a:t>21/11/17</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6" name="Slide Number Placeholder 5"/>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329744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457200"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1173600" y="4767264"/>
            <a:ext cx="720000" cy="273844"/>
          </a:xfrm>
          <a:prstGeom prst="rect">
            <a:avLst/>
          </a:prstGeom>
        </p:spPr>
        <p:txBody>
          <a:bodyPr/>
          <a:lstStyle/>
          <a:p>
            <a:fld id="{D5D3C65A-7DFA-7540-88B1-257E54D50455}" type="datetime1">
              <a:rPr lang="en-AU" smtClean="0"/>
              <a:t>21/11/17</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6" name="Slide Number Placeholder 5"/>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42653569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a:xfrm>
            <a:off x="1173600" y="4767264"/>
            <a:ext cx="720000" cy="273844"/>
          </a:xfrm>
          <a:prstGeom prst="rect">
            <a:avLst/>
          </a:prstGeom>
        </p:spPr>
        <p:txBody>
          <a:bodyPr/>
          <a:lstStyle/>
          <a:p>
            <a:fld id="{E8A6BBBC-361D-4A4D-959B-2D68DDC98062}" type="datetime1">
              <a:rPr lang="en-AU" smtClean="0"/>
              <a:t>21/11/17</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7" name="Slide Number Placeholder 6"/>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27441984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761824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761824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1173600" y="4767264"/>
            <a:ext cx="720000" cy="273844"/>
          </a:xfrm>
          <a:prstGeom prst="rect">
            <a:avLst/>
          </a:prstGeom>
        </p:spPr>
        <p:txBody>
          <a:bodyPr/>
          <a:lstStyle/>
          <a:p>
            <a:fld id="{3FA805E2-437F-7F43-AF07-7C5F3E7DBD2B}" type="datetime1">
              <a:rPr lang="en-AU" smtClean="0"/>
              <a:t>21/11/17</a:t>
            </a:fld>
            <a:endParaRPr lang="en-US"/>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9" name="Slide Number Placeholder 8"/>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2276706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80800" y="1597821"/>
            <a:ext cx="7772400" cy="1102519"/>
          </a:xfrm>
        </p:spPr>
        <p:txBody>
          <a:bodyPr/>
          <a:lstStyle>
            <a:lvl1pPr algn="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80800" y="2914650"/>
            <a:ext cx="6400800" cy="1314450"/>
          </a:xfrm>
          <a:prstGeom prst="rect">
            <a:avLst/>
          </a:prstGeom>
        </p:spPr>
        <p:txBody>
          <a:bodyPr/>
          <a:lstStyle>
            <a:lvl1pPr marL="0" indent="0" algn="l">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3"/>
          <p:cNvSpPr>
            <a:spLocks noGrp="1"/>
          </p:cNvSpPr>
          <p:nvPr>
            <p:ph type="dt" sz="half" idx="2"/>
          </p:nvPr>
        </p:nvSpPr>
        <p:spPr>
          <a:xfrm>
            <a:off x="440562" y="4767264"/>
            <a:ext cx="719855" cy="273844"/>
          </a:xfrm>
          <a:prstGeom prst="rect">
            <a:avLst/>
          </a:prstGeom>
        </p:spPr>
        <p:txBody>
          <a:bodyPr vert="horz" lIns="91440" tIns="45720" rIns="91440" bIns="45720" rtlCol="0" anchor="ctr"/>
          <a:lstStyle>
            <a:lvl1pPr algn="l">
              <a:defRPr sz="600">
                <a:solidFill>
                  <a:srgbClr val="A6A6A6"/>
                </a:solidFill>
              </a:defRPr>
            </a:lvl1pPr>
          </a:lstStyle>
          <a:p>
            <a:fld id="{DE57B389-0786-F849-9579-4BC98732B665}" type="datetime1">
              <a:rPr lang="en-AU" smtClean="0"/>
              <a:pPr/>
              <a:t>21/11/17</a:t>
            </a:fld>
            <a:endParaRPr lang="en-US"/>
          </a:p>
        </p:txBody>
      </p:sp>
      <p:sp>
        <p:nvSpPr>
          <p:cNvPr id="8" name="Footer Placeholder 4"/>
          <p:cNvSpPr>
            <a:spLocks noGrp="1"/>
          </p:cNvSpPr>
          <p:nvPr>
            <p:ph type="ftr" sz="quarter" idx="3"/>
          </p:nvPr>
        </p:nvSpPr>
        <p:spPr>
          <a:xfrm>
            <a:off x="2031230" y="4767264"/>
            <a:ext cx="2895600" cy="273844"/>
          </a:xfrm>
          <a:prstGeom prst="rect">
            <a:avLst/>
          </a:prstGeom>
        </p:spPr>
        <p:txBody>
          <a:bodyPr vert="horz" lIns="91440" tIns="45720" rIns="91440" bIns="45720" rtlCol="0" anchor="ctr"/>
          <a:lstStyle>
            <a:lvl1pPr algn="ctr">
              <a:defRPr sz="600">
                <a:solidFill>
                  <a:srgbClr val="A6A6A6"/>
                </a:solidFill>
              </a:defRPr>
            </a:lvl1pPr>
          </a:lstStyle>
          <a:p>
            <a:r>
              <a:rPr lang="en-US" smtClean="0"/>
              <a:t>Title of Presentation</a:t>
            </a:r>
            <a:endParaRPr lang="en-US"/>
          </a:p>
        </p:txBody>
      </p:sp>
      <p:sp>
        <p:nvSpPr>
          <p:cNvPr id="9" name="Slide Number Placeholder 5"/>
          <p:cNvSpPr>
            <a:spLocks noGrp="1"/>
          </p:cNvSpPr>
          <p:nvPr>
            <p:ph type="sldNum" sz="quarter" idx="4"/>
          </p:nvPr>
        </p:nvSpPr>
        <p:spPr>
          <a:xfrm>
            <a:off x="5620811" y="4767264"/>
            <a:ext cx="1228433" cy="273844"/>
          </a:xfrm>
          <a:prstGeom prst="rect">
            <a:avLst/>
          </a:prstGeom>
        </p:spPr>
        <p:txBody>
          <a:bodyPr vert="horz" lIns="91440" tIns="45720" rIns="91440" bIns="45720" rtlCol="0" anchor="ctr"/>
          <a:lstStyle>
            <a:lvl1pPr algn="r">
              <a:defRPr sz="600">
                <a:solidFill>
                  <a:schemeClr val="bg1">
                    <a:lumMod val="65000"/>
                  </a:schemeClr>
                </a:solidFill>
              </a:defRPr>
            </a:lvl1pPr>
          </a:lstStyle>
          <a:p>
            <a:fld id="{72B1DA50-9CDF-674D-ABF9-B3DB44414AAD}" type="slidenum">
              <a:rPr lang="en-US" smtClean="0"/>
              <a:pPr/>
              <a:t>‹#›</a:t>
            </a:fld>
            <a:endParaRPr lang="en-US"/>
          </a:p>
        </p:txBody>
      </p:sp>
    </p:spTree>
    <p:extLst>
      <p:ext uri="{BB962C8B-B14F-4D97-AF65-F5344CB8AC3E}">
        <p14:creationId xmlns:p14="http://schemas.microsoft.com/office/powerpoint/2010/main" val="2293951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1173600" y="4767264"/>
            <a:ext cx="720000" cy="273844"/>
          </a:xfrm>
          <a:prstGeom prst="rect">
            <a:avLst/>
          </a:prstGeom>
        </p:spPr>
        <p:txBody>
          <a:bodyPr/>
          <a:lstStyle/>
          <a:p>
            <a:fld id="{5C3933D9-D53B-6E47-BFA7-CE0B8C31354C}" type="datetime1">
              <a:rPr lang="en-AU" smtClean="0"/>
              <a:t>21/11/17</a:t>
            </a:fld>
            <a:endParaRPr 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5" name="Slide Number Placeholder 4"/>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32745969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73600" y="4767264"/>
            <a:ext cx="720000" cy="273844"/>
          </a:xfrm>
          <a:prstGeom prst="rect">
            <a:avLst/>
          </a:prstGeom>
        </p:spPr>
        <p:txBody>
          <a:bodyPr/>
          <a:lstStyle/>
          <a:p>
            <a:fld id="{9B7D1BA1-FDB1-1640-926B-B7855085451E}" type="datetime1">
              <a:rPr lang="en-AU" smtClean="0"/>
              <a:t>21/11/17</a:t>
            </a:fld>
            <a:endParaRPr lang="en-US"/>
          </a:p>
        </p:txBody>
      </p:sp>
      <p:sp>
        <p:nvSpPr>
          <p:cNvPr id="3" name="Footer Placeholder 2"/>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4" name="Slide Number Placeholder 3"/>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11403822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173600" y="4767264"/>
            <a:ext cx="720000" cy="273844"/>
          </a:xfrm>
          <a:prstGeom prst="rect">
            <a:avLst/>
          </a:prstGeom>
        </p:spPr>
        <p:txBody>
          <a:bodyPr/>
          <a:lstStyle/>
          <a:p>
            <a:fld id="{D8DBE485-150D-3042-A328-A1313627A359}" type="datetime1">
              <a:rPr lang="en-AU" smtClean="0"/>
              <a:t>21/11/17</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7" name="Slide Number Placeholder 6"/>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28839747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173600" y="4767264"/>
            <a:ext cx="720000" cy="273844"/>
          </a:xfrm>
          <a:prstGeom prst="rect">
            <a:avLst/>
          </a:prstGeom>
        </p:spPr>
        <p:txBody>
          <a:bodyPr/>
          <a:lstStyle/>
          <a:p>
            <a:fld id="{1F285E06-A126-2D40-B6ED-B913D3CE31AE}" type="datetime1">
              <a:rPr lang="en-AU" smtClean="0"/>
              <a:t>21/11/17</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7" name="Slide Number Placeholder 6"/>
          <p:cNvSpPr>
            <a:spLocks noGrp="1"/>
          </p:cNvSpPr>
          <p:nvPr>
            <p:ph type="sldNum" sz="quarter" idx="12"/>
          </p:nvPr>
        </p:nvSpPr>
        <p:spPr>
          <a:xfrm>
            <a:off x="6553200" y="4767264"/>
            <a:ext cx="2436862"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698276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5" y="1597821"/>
            <a:ext cx="6382407"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457205" y="2914650"/>
            <a:ext cx="6382407" cy="1314450"/>
          </a:xfrm>
        </p:spPr>
        <p:txBody>
          <a:bodyPr/>
          <a:lstStyle>
            <a:lvl1pPr marL="0" indent="0" algn="ctr">
              <a:buNone/>
              <a:defRPr>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3"/>
          <p:cNvSpPr>
            <a:spLocks noGrp="1"/>
          </p:cNvSpPr>
          <p:nvPr>
            <p:ph type="dt" sz="half" idx="2"/>
          </p:nvPr>
        </p:nvSpPr>
        <p:spPr>
          <a:xfrm>
            <a:off x="440562" y="4767264"/>
            <a:ext cx="719855" cy="273844"/>
          </a:xfrm>
          <a:prstGeom prst="rect">
            <a:avLst/>
          </a:prstGeom>
        </p:spPr>
        <p:txBody>
          <a:bodyPr vert="horz" lIns="91440" tIns="45720" rIns="91440" bIns="45720" rtlCol="0" anchor="ctr"/>
          <a:lstStyle>
            <a:lvl1pPr algn="l">
              <a:defRPr sz="600">
                <a:solidFill>
                  <a:srgbClr val="A6A6A6"/>
                </a:solidFill>
              </a:defRPr>
            </a:lvl1pPr>
          </a:lstStyle>
          <a:p>
            <a:fld id="{DE57B389-0786-F849-9579-4BC98732B665}" type="datetime1">
              <a:rPr lang="en-AU" smtClean="0"/>
              <a:pPr/>
              <a:t>21/11/17</a:t>
            </a:fld>
            <a:endParaRPr lang="en-US"/>
          </a:p>
        </p:txBody>
      </p:sp>
      <p:sp>
        <p:nvSpPr>
          <p:cNvPr id="8" name="Footer Placeholder 4"/>
          <p:cNvSpPr>
            <a:spLocks noGrp="1"/>
          </p:cNvSpPr>
          <p:nvPr>
            <p:ph type="ftr" sz="quarter" idx="3"/>
          </p:nvPr>
        </p:nvSpPr>
        <p:spPr>
          <a:xfrm>
            <a:off x="2031230" y="4767264"/>
            <a:ext cx="2895600" cy="273844"/>
          </a:xfrm>
          <a:prstGeom prst="rect">
            <a:avLst/>
          </a:prstGeom>
        </p:spPr>
        <p:txBody>
          <a:bodyPr vert="horz" lIns="91440" tIns="45720" rIns="91440" bIns="45720" rtlCol="0" anchor="ctr"/>
          <a:lstStyle>
            <a:lvl1pPr algn="ctr">
              <a:defRPr sz="600">
                <a:solidFill>
                  <a:srgbClr val="A6A6A6"/>
                </a:solidFill>
              </a:defRPr>
            </a:lvl1pPr>
          </a:lstStyle>
          <a:p>
            <a:r>
              <a:rPr lang="en-US" smtClean="0"/>
              <a:t>Title of Presentation</a:t>
            </a:r>
            <a:endParaRPr lang="en-US"/>
          </a:p>
        </p:txBody>
      </p:sp>
      <p:sp>
        <p:nvSpPr>
          <p:cNvPr id="9" name="Slide Number Placeholder 5"/>
          <p:cNvSpPr>
            <a:spLocks noGrp="1"/>
          </p:cNvSpPr>
          <p:nvPr>
            <p:ph type="sldNum" sz="quarter" idx="4"/>
          </p:nvPr>
        </p:nvSpPr>
        <p:spPr>
          <a:xfrm>
            <a:off x="5620811" y="4767264"/>
            <a:ext cx="1228433" cy="273844"/>
          </a:xfrm>
          <a:prstGeom prst="rect">
            <a:avLst/>
          </a:prstGeom>
        </p:spPr>
        <p:txBody>
          <a:bodyPr vert="horz" lIns="91440" tIns="45720" rIns="91440" bIns="45720" rtlCol="0" anchor="ctr"/>
          <a:lstStyle>
            <a:lvl1pPr algn="r">
              <a:defRPr sz="600">
                <a:solidFill>
                  <a:schemeClr val="bg1">
                    <a:lumMod val="65000"/>
                  </a:schemeClr>
                </a:solidFill>
              </a:defRPr>
            </a:lvl1pPr>
          </a:lstStyle>
          <a:p>
            <a:fld id="{72B1DA50-9CDF-674D-ABF9-B3DB44414AAD}" type="slidenum">
              <a:rPr lang="en-US" smtClean="0"/>
              <a:pPr/>
              <a:t>‹#›</a:t>
            </a:fld>
            <a:endParaRPr lang="en-US"/>
          </a:p>
        </p:txBody>
      </p:sp>
    </p:spTree>
    <p:extLst>
      <p:ext uri="{BB962C8B-B14F-4D97-AF65-F5344CB8AC3E}">
        <p14:creationId xmlns:p14="http://schemas.microsoft.com/office/powerpoint/2010/main" val="1745475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440562" y="4767264"/>
            <a:ext cx="719855" cy="273844"/>
          </a:xfrm>
          <a:prstGeom prst="rect">
            <a:avLst/>
          </a:prstGeom>
        </p:spPr>
        <p:txBody>
          <a:bodyPr vert="horz" lIns="91440" tIns="45720" rIns="91440" bIns="45720" rtlCol="0" anchor="ctr"/>
          <a:lstStyle>
            <a:lvl1pPr algn="l">
              <a:defRPr sz="600">
                <a:solidFill>
                  <a:srgbClr val="A6A6A6"/>
                </a:solidFill>
              </a:defRPr>
            </a:lvl1pPr>
          </a:lstStyle>
          <a:p>
            <a:fld id="{DE57B389-0786-F849-9579-4BC98732B665}" type="datetime1">
              <a:rPr lang="en-AU" smtClean="0"/>
              <a:pPr/>
              <a:t>21/11/17</a:t>
            </a:fld>
            <a:endParaRPr lang="en-US"/>
          </a:p>
        </p:txBody>
      </p:sp>
      <p:sp>
        <p:nvSpPr>
          <p:cNvPr id="8" name="Footer Placeholder 4"/>
          <p:cNvSpPr>
            <a:spLocks noGrp="1"/>
          </p:cNvSpPr>
          <p:nvPr>
            <p:ph type="ftr" sz="quarter" idx="3"/>
          </p:nvPr>
        </p:nvSpPr>
        <p:spPr>
          <a:xfrm>
            <a:off x="2031230" y="4767264"/>
            <a:ext cx="2895600" cy="273844"/>
          </a:xfrm>
          <a:prstGeom prst="rect">
            <a:avLst/>
          </a:prstGeom>
        </p:spPr>
        <p:txBody>
          <a:bodyPr vert="horz" lIns="91440" tIns="45720" rIns="91440" bIns="45720" rtlCol="0" anchor="ctr"/>
          <a:lstStyle>
            <a:lvl1pPr algn="ctr">
              <a:defRPr sz="600">
                <a:solidFill>
                  <a:srgbClr val="A6A6A6"/>
                </a:solidFill>
              </a:defRPr>
            </a:lvl1pPr>
          </a:lstStyle>
          <a:p>
            <a:r>
              <a:rPr lang="en-US" smtClean="0"/>
              <a:t>Title of Presentation</a:t>
            </a:r>
            <a:endParaRPr lang="en-US"/>
          </a:p>
        </p:txBody>
      </p:sp>
      <p:sp>
        <p:nvSpPr>
          <p:cNvPr id="9" name="Slide Number Placeholder 5"/>
          <p:cNvSpPr>
            <a:spLocks noGrp="1"/>
          </p:cNvSpPr>
          <p:nvPr>
            <p:ph type="sldNum" sz="quarter" idx="4"/>
          </p:nvPr>
        </p:nvSpPr>
        <p:spPr>
          <a:xfrm>
            <a:off x="5620811" y="4767264"/>
            <a:ext cx="1228433" cy="273844"/>
          </a:xfrm>
          <a:prstGeom prst="rect">
            <a:avLst/>
          </a:prstGeom>
        </p:spPr>
        <p:txBody>
          <a:bodyPr vert="horz" lIns="91440" tIns="45720" rIns="91440" bIns="45720" rtlCol="0" anchor="ctr"/>
          <a:lstStyle>
            <a:lvl1pPr algn="r">
              <a:defRPr sz="600">
                <a:solidFill>
                  <a:schemeClr val="bg1">
                    <a:lumMod val="65000"/>
                  </a:schemeClr>
                </a:solidFill>
              </a:defRPr>
            </a:lvl1pPr>
          </a:lstStyle>
          <a:p>
            <a:fld id="{72B1DA50-9CDF-674D-ABF9-B3DB44414AAD}" type="slidenum">
              <a:rPr lang="en-US" smtClean="0"/>
              <a:pPr/>
              <a:t>‹#›</a:t>
            </a:fld>
            <a:endParaRPr lang="en-US"/>
          </a:p>
        </p:txBody>
      </p:sp>
    </p:spTree>
    <p:extLst>
      <p:ext uri="{BB962C8B-B14F-4D97-AF65-F5344CB8AC3E}">
        <p14:creationId xmlns:p14="http://schemas.microsoft.com/office/powerpoint/2010/main" val="10234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3305176"/>
            <a:ext cx="6398446"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457200" y="2180035"/>
            <a:ext cx="6398446"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7" name="Date Placeholder 6"/>
          <p:cNvSpPr>
            <a:spLocks noGrp="1"/>
          </p:cNvSpPr>
          <p:nvPr>
            <p:ph type="dt" sz="half" idx="10"/>
          </p:nvPr>
        </p:nvSpPr>
        <p:spPr/>
        <p:txBody>
          <a:bodyPr/>
          <a:lstStyle/>
          <a:p>
            <a:fld id="{DE57B389-0786-F849-9579-4BC98732B665}" type="datetime1">
              <a:rPr lang="en-AU" smtClean="0"/>
              <a:pPr/>
              <a:t>21/11/17</a:t>
            </a:fld>
            <a:endParaRPr lang="en-US"/>
          </a:p>
        </p:txBody>
      </p:sp>
      <p:sp>
        <p:nvSpPr>
          <p:cNvPr id="8" name="Footer Placeholder 7"/>
          <p:cNvSpPr>
            <a:spLocks noGrp="1"/>
          </p:cNvSpPr>
          <p:nvPr>
            <p:ph type="ftr" sz="quarter" idx="11"/>
          </p:nvPr>
        </p:nvSpPr>
        <p:spPr/>
        <p:txBody>
          <a:bodyPr/>
          <a:lstStyle/>
          <a:p>
            <a:r>
              <a:rPr lang="en-US" smtClean="0"/>
              <a:t>Title of Presentation</a:t>
            </a:r>
            <a:endParaRPr lang="en-US"/>
          </a:p>
        </p:txBody>
      </p:sp>
      <p:sp>
        <p:nvSpPr>
          <p:cNvPr id="9" name="Slide Number Placeholder 8"/>
          <p:cNvSpPr>
            <a:spLocks noGrp="1"/>
          </p:cNvSpPr>
          <p:nvPr>
            <p:ph type="sldNum" sz="quarter" idx="12"/>
          </p:nvPr>
        </p:nvSpPr>
        <p:spPr/>
        <p:txBody>
          <a:bodyPr/>
          <a:lstStyle/>
          <a:p>
            <a:fld id="{72B1DA50-9CDF-674D-ABF9-B3DB44414AAD}" type="slidenum">
              <a:rPr lang="en-US" smtClean="0"/>
              <a:pPr/>
              <a:t>‹#›</a:t>
            </a:fld>
            <a:endParaRPr lang="en-US"/>
          </a:p>
        </p:txBody>
      </p:sp>
    </p:spTree>
    <p:extLst>
      <p:ext uri="{BB962C8B-B14F-4D97-AF65-F5344CB8AC3E}">
        <p14:creationId xmlns:p14="http://schemas.microsoft.com/office/powerpoint/2010/main" val="824771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solidFill>
                  <a:srgbClr val="000000"/>
                </a:solidFill>
              </a:defRPr>
            </a:lvl1pPr>
            <a:lvl2pPr>
              <a:defRPr sz="2400">
                <a:solidFill>
                  <a:srgbClr val="000000"/>
                </a:solidFill>
              </a:defRPr>
            </a:lvl2pPr>
            <a:lvl3pPr>
              <a:defRPr sz="2000">
                <a:solidFill>
                  <a:srgbClr val="000000"/>
                </a:solidFill>
              </a:defRPr>
            </a:lvl3pPr>
            <a:lvl4pPr>
              <a:defRPr sz="1800">
                <a:solidFill>
                  <a:srgbClr val="000000"/>
                </a:solidFill>
              </a:defRPr>
            </a:lvl4pPr>
            <a:lvl5pPr>
              <a:defRPr sz="1800">
                <a:solidFill>
                  <a:srgbClr val="000000"/>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E57B389-0786-F849-9579-4BC98732B665}" type="datetime1">
              <a:rPr lang="en-AU" smtClean="0"/>
              <a:pPr/>
              <a:t>21/11/17</a:t>
            </a:fld>
            <a:endParaRPr lang="en-US"/>
          </a:p>
        </p:txBody>
      </p:sp>
      <p:sp>
        <p:nvSpPr>
          <p:cNvPr id="8" name="Footer Placeholder 7"/>
          <p:cNvSpPr>
            <a:spLocks noGrp="1"/>
          </p:cNvSpPr>
          <p:nvPr>
            <p:ph type="ftr" sz="quarter" idx="11"/>
          </p:nvPr>
        </p:nvSpPr>
        <p:spPr/>
        <p:txBody>
          <a:bodyPr/>
          <a:lstStyle/>
          <a:p>
            <a:r>
              <a:rPr lang="en-US" smtClean="0"/>
              <a:t>Title of Presentation</a:t>
            </a:r>
            <a:endParaRPr lang="en-US"/>
          </a:p>
        </p:txBody>
      </p:sp>
      <p:sp>
        <p:nvSpPr>
          <p:cNvPr id="9" name="Slide Number Placeholder 8"/>
          <p:cNvSpPr>
            <a:spLocks noGrp="1"/>
          </p:cNvSpPr>
          <p:nvPr>
            <p:ph type="sldNum" sz="quarter" idx="12"/>
          </p:nvPr>
        </p:nvSpPr>
        <p:spPr/>
        <p:txBody>
          <a:bodyPr/>
          <a:lstStyle/>
          <a:p>
            <a:fld id="{72B1DA50-9CDF-674D-ABF9-B3DB44414AAD}" type="slidenum">
              <a:rPr lang="en-US" smtClean="0"/>
              <a:pPr/>
              <a:t>‹#›</a:t>
            </a:fld>
            <a:endParaRPr lang="en-US"/>
          </a:p>
        </p:txBody>
      </p:sp>
    </p:spTree>
    <p:extLst>
      <p:ext uri="{BB962C8B-B14F-4D97-AF65-F5344CB8AC3E}">
        <p14:creationId xmlns:p14="http://schemas.microsoft.com/office/powerpoint/2010/main" val="2183329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DE57B389-0786-F849-9579-4BC98732B665}" type="datetime1">
              <a:rPr lang="en-AU" smtClean="0"/>
              <a:pPr/>
              <a:t>21/11/17</a:t>
            </a:fld>
            <a:endParaRPr lang="en-US"/>
          </a:p>
        </p:txBody>
      </p:sp>
      <p:sp>
        <p:nvSpPr>
          <p:cNvPr id="6" name="Footer Placeholder 5"/>
          <p:cNvSpPr>
            <a:spLocks noGrp="1"/>
          </p:cNvSpPr>
          <p:nvPr>
            <p:ph type="ftr" sz="quarter" idx="11"/>
          </p:nvPr>
        </p:nvSpPr>
        <p:spPr/>
        <p:txBody>
          <a:bodyPr/>
          <a:lstStyle/>
          <a:p>
            <a:r>
              <a:rPr lang="en-US" smtClean="0"/>
              <a:t>Title of Presentation</a:t>
            </a:r>
            <a:endParaRPr lang="en-US"/>
          </a:p>
        </p:txBody>
      </p:sp>
      <p:sp>
        <p:nvSpPr>
          <p:cNvPr id="10" name="Slide Number Placeholder 9"/>
          <p:cNvSpPr>
            <a:spLocks noGrp="1"/>
          </p:cNvSpPr>
          <p:nvPr>
            <p:ph type="sldNum" sz="quarter" idx="12"/>
          </p:nvPr>
        </p:nvSpPr>
        <p:spPr/>
        <p:txBody>
          <a:bodyPr/>
          <a:lstStyle/>
          <a:p>
            <a:fld id="{72B1DA50-9CDF-674D-ABF9-B3DB44414AAD}" type="slidenum">
              <a:rPr lang="en-US" smtClean="0"/>
              <a:pPr/>
              <a:t>‹#›</a:t>
            </a:fld>
            <a:endParaRPr lang="en-US"/>
          </a:p>
        </p:txBody>
      </p:sp>
    </p:spTree>
    <p:extLst>
      <p:ext uri="{BB962C8B-B14F-4D97-AF65-F5344CB8AC3E}">
        <p14:creationId xmlns:p14="http://schemas.microsoft.com/office/powerpoint/2010/main" val="1771995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1173605" y="4767264"/>
            <a:ext cx="718127" cy="273844"/>
          </a:xfrm>
          <a:prstGeom prst="rect">
            <a:avLst/>
          </a:prstGeom>
        </p:spPr>
        <p:txBody>
          <a:bodyPr/>
          <a:lstStyle/>
          <a:p>
            <a:fld id="{E64F9FAF-A548-A642-BCF5-D311DE92ACE4}" type="datetime1">
              <a:rPr lang="en-AU" smtClean="0"/>
              <a:t>21/11/17</a:t>
            </a:fld>
            <a:endParaRPr lang="en-US"/>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5" name="Slide Number Placeholder 4"/>
          <p:cNvSpPr>
            <a:spLocks noGrp="1"/>
          </p:cNvSpPr>
          <p:nvPr>
            <p:ph type="sldNum" sz="quarter" idx="12"/>
          </p:nvPr>
        </p:nvSpPr>
        <p:spPr>
          <a:xfrm>
            <a:off x="6553201" y="4767264"/>
            <a:ext cx="2421467"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1324859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73605" y="4767264"/>
            <a:ext cx="718127" cy="273844"/>
          </a:xfrm>
          <a:prstGeom prst="rect">
            <a:avLst/>
          </a:prstGeom>
        </p:spPr>
        <p:txBody>
          <a:bodyPr/>
          <a:lstStyle/>
          <a:p>
            <a:fld id="{D230183E-B93E-8348-838E-25115CB36A8A}" type="datetime1">
              <a:rPr lang="en-AU" smtClean="0"/>
              <a:t>21/11/17</a:t>
            </a:fld>
            <a:endParaRPr lang="en-US"/>
          </a:p>
        </p:txBody>
      </p:sp>
      <p:sp>
        <p:nvSpPr>
          <p:cNvPr id="3" name="Footer Placeholder 2"/>
          <p:cNvSpPr>
            <a:spLocks noGrp="1"/>
          </p:cNvSpPr>
          <p:nvPr>
            <p:ph type="ftr" sz="quarter" idx="11"/>
          </p:nvPr>
        </p:nvSpPr>
        <p:spPr>
          <a:xfrm>
            <a:off x="3124200" y="4767264"/>
            <a:ext cx="2895600" cy="273844"/>
          </a:xfrm>
          <a:prstGeom prst="rect">
            <a:avLst/>
          </a:prstGeom>
        </p:spPr>
        <p:txBody>
          <a:bodyPr/>
          <a:lstStyle/>
          <a:p>
            <a:r>
              <a:rPr lang="en-US" smtClean="0"/>
              <a:t>Title of Presentation</a:t>
            </a:r>
            <a:endParaRPr lang="en-US"/>
          </a:p>
        </p:txBody>
      </p:sp>
      <p:sp>
        <p:nvSpPr>
          <p:cNvPr id="4" name="Slide Number Placeholder 3"/>
          <p:cNvSpPr>
            <a:spLocks noGrp="1"/>
          </p:cNvSpPr>
          <p:nvPr>
            <p:ph type="sldNum" sz="quarter" idx="12"/>
          </p:nvPr>
        </p:nvSpPr>
        <p:spPr>
          <a:xfrm>
            <a:off x="6553201" y="4767264"/>
            <a:ext cx="2421467" cy="273844"/>
          </a:xfrm>
          <a:prstGeom prst="rect">
            <a:avLst/>
          </a:prstGeom>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405288710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13.xml"/><Relationship Id="rId12" Type="http://schemas.openxmlformats.org/officeDocument/2006/relationships/slideLayout" Target="../slideLayouts/slideLayout14.xml"/><Relationship Id="rId13" Type="http://schemas.openxmlformats.org/officeDocument/2006/relationships/theme" Target="../theme/theme3.xml"/><Relationship Id="rId14"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theme" Target="../theme/theme4.xml"/><Relationship Id="rId11"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710"/>
            <a:ext cx="9180000" cy="5163750"/>
          </a:xfrm>
          <a:prstGeom prst="rect">
            <a:avLst/>
          </a:prstGeom>
        </p:spPr>
      </p:pic>
      <p:sp>
        <p:nvSpPr>
          <p:cNvPr id="2" name="Title Placeholder 1"/>
          <p:cNvSpPr>
            <a:spLocks noGrp="1"/>
          </p:cNvSpPr>
          <p:nvPr>
            <p:ph type="title"/>
          </p:nvPr>
        </p:nvSpPr>
        <p:spPr>
          <a:xfrm>
            <a:off x="1174636" y="205981"/>
            <a:ext cx="5712720" cy="841772"/>
          </a:xfrm>
          <a:prstGeom prst="rect">
            <a:avLst/>
          </a:prstGeom>
        </p:spPr>
        <p:txBody>
          <a:bodyPr vert="horz" lIns="91440" tIns="45720" rIns="91440" bIns="45720" rtlCol="0" anchor="ctr">
            <a:noAutofit/>
          </a:bodyPr>
          <a:lstStyle/>
          <a:p>
            <a:r>
              <a:rPr lang="en-US" dirty="0" smtClean="0"/>
              <a:t>HEADLINE</a:t>
            </a:r>
            <a:endParaRPr lang="en-US" dirty="0"/>
          </a:p>
        </p:txBody>
      </p:sp>
      <p:sp>
        <p:nvSpPr>
          <p:cNvPr id="3" name="Text Placeholder 2"/>
          <p:cNvSpPr>
            <a:spLocks noGrp="1"/>
          </p:cNvSpPr>
          <p:nvPr>
            <p:ph type="body" idx="1"/>
          </p:nvPr>
        </p:nvSpPr>
        <p:spPr>
          <a:xfrm>
            <a:off x="1174636" y="2017013"/>
            <a:ext cx="5712720" cy="257760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9"/>
          <p:cNvSpPr/>
          <p:nvPr userDrawn="1"/>
        </p:nvSpPr>
        <p:spPr>
          <a:xfrm rot="16200000">
            <a:off x="8707988" y="3022472"/>
            <a:ext cx="697627" cy="174407"/>
          </a:xfrm>
          <a:prstGeom prst="rect">
            <a:avLst/>
          </a:prstGeom>
        </p:spPr>
        <p:txBody>
          <a:bodyPr wrap="none">
            <a:spAutoFit/>
          </a:bodyPr>
          <a:lstStyle/>
          <a:p>
            <a:r>
              <a:rPr lang="en-GB" sz="800" baseline="30000">
                <a:solidFill>
                  <a:schemeClr val="bg1">
                    <a:lumMod val="85000"/>
                  </a:schemeClr>
                </a:solidFill>
              </a:rPr>
              <a:t>(</a:t>
            </a:r>
            <a:r>
              <a:rPr lang="en-GB" sz="800" baseline="30000" smtClean="0">
                <a:solidFill>
                  <a:schemeClr val="bg1">
                    <a:lumMod val="85000"/>
                  </a:schemeClr>
                </a:solidFill>
              </a:rPr>
              <a:t>CRCOS</a:t>
            </a:r>
            <a:r>
              <a:rPr lang="en-GB" sz="800" baseline="30000">
                <a:solidFill>
                  <a:schemeClr val="bg1">
                    <a:lumMod val="85000"/>
                  </a:schemeClr>
                </a:solidFill>
              </a:rPr>
              <a:t>) #00212K</a:t>
            </a:r>
          </a:p>
        </p:txBody>
      </p:sp>
    </p:spTree>
    <p:extLst>
      <p:ext uri="{BB962C8B-B14F-4D97-AF65-F5344CB8AC3E}">
        <p14:creationId xmlns:p14="http://schemas.microsoft.com/office/powerpoint/2010/main" val="1031279658"/>
      </p:ext>
    </p:extLst>
  </p:cSld>
  <p:clrMap bg1="lt1" tx1="dk1" bg2="lt2" tx2="dk2" accent1="accent1" accent2="accent2" accent3="accent3" accent4="accent4" accent5="accent5" accent6="accent6" hlink="hlink" folHlink="folHlink"/>
  <p:sldLayoutIdLst>
    <p:sldLayoutId id="2147483649" r:id="rId1"/>
  </p:sldLayoutIdLst>
  <p:timing>
    <p:tnLst>
      <p:par>
        <p:cTn id="1" dur="indefinite" restart="never" nodeType="tmRoot"/>
      </p:par>
    </p:tnLst>
  </p:timing>
  <p:hf sldNum="0" hdr="0" ftr="0" dt="0"/>
  <p:txStyles>
    <p:titleStyle>
      <a:lvl1pPr algn="l" defTabSz="457200" rtl="0" eaLnBrk="1" latinLnBrk="0" hangingPunct="1">
        <a:spcBef>
          <a:spcPct val="0"/>
        </a:spcBef>
        <a:buNone/>
        <a:defRPr sz="4000" b="1" kern="1200">
          <a:solidFill>
            <a:srgbClr val="009EDD"/>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710"/>
            <a:ext cx="9180000" cy="5163750"/>
          </a:xfrm>
          <a:prstGeom prst="rect">
            <a:avLst/>
          </a:prstGeom>
        </p:spPr>
      </p:pic>
      <p:sp>
        <p:nvSpPr>
          <p:cNvPr id="2" name="Title Placeholder 1"/>
          <p:cNvSpPr>
            <a:spLocks noGrp="1"/>
          </p:cNvSpPr>
          <p:nvPr>
            <p:ph type="title"/>
          </p:nvPr>
        </p:nvSpPr>
        <p:spPr>
          <a:xfrm>
            <a:off x="1173600" y="205979"/>
            <a:ext cx="57132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11" name="Date Placeholder 3"/>
          <p:cNvSpPr>
            <a:spLocks noGrp="1"/>
          </p:cNvSpPr>
          <p:nvPr>
            <p:ph type="dt" sz="half" idx="2"/>
          </p:nvPr>
        </p:nvSpPr>
        <p:spPr>
          <a:xfrm>
            <a:off x="440562" y="4767264"/>
            <a:ext cx="719855" cy="273844"/>
          </a:xfrm>
          <a:prstGeom prst="rect">
            <a:avLst/>
          </a:prstGeom>
        </p:spPr>
        <p:txBody>
          <a:bodyPr vert="horz" lIns="91440" tIns="45720" rIns="91440" bIns="45720" rtlCol="0" anchor="ctr"/>
          <a:lstStyle>
            <a:lvl1pPr algn="l">
              <a:defRPr sz="600">
                <a:solidFill>
                  <a:srgbClr val="A6A6A6"/>
                </a:solidFill>
              </a:defRPr>
            </a:lvl1pPr>
          </a:lstStyle>
          <a:p>
            <a:fld id="{DE57B389-0786-F849-9579-4BC98732B665}" type="datetime1">
              <a:rPr lang="en-AU" smtClean="0"/>
              <a:pPr/>
              <a:t>21/11/17</a:t>
            </a:fld>
            <a:endParaRPr lang="en-US"/>
          </a:p>
        </p:txBody>
      </p:sp>
      <p:sp>
        <p:nvSpPr>
          <p:cNvPr id="12" name="Footer Placeholder 4"/>
          <p:cNvSpPr>
            <a:spLocks noGrp="1"/>
          </p:cNvSpPr>
          <p:nvPr>
            <p:ph type="ftr" sz="quarter" idx="3"/>
          </p:nvPr>
        </p:nvSpPr>
        <p:spPr>
          <a:xfrm>
            <a:off x="2031230" y="4767264"/>
            <a:ext cx="2895600" cy="273844"/>
          </a:xfrm>
          <a:prstGeom prst="rect">
            <a:avLst/>
          </a:prstGeom>
        </p:spPr>
        <p:txBody>
          <a:bodyPr vert="horz" lIns="91440" tIns="45720" rIns="91440" bIns="45720" rtlCol="0" anchor="ctr"/>
          <a:lstStyle>
            <a:lvl1pPr algn="ctr">
              <a:defRPr sz="600">
                <a:solidFill>
                  <a:srgbClr val="A6A6A6"/>
                </a:solidFill>
              </a:defRPr>
            </a:lvl1pPr>
          </a:lstStyle>
          <a:p>
            <a:r>
              <a:rPr lang="en-US" smtClean="0"/>
              <a:t>Title of Presentation</a:t>
            </a:r>
            <a:endParaRPr lang="en-US"/>
          </a:p>
        </p:txBody>
      </p:sp>
      <p:sp>
        <p:nvSpPr>
          <p:cNvPr id="13" name="Slide Number Placeholder 5"/>
          <p:cNvSpPr>
            <a:spLocks noGrp="1"/>
          </p:cNvSpPr>
          <p:nvPr>
            <p:ph type="sldNum" sz="quarter" idx="4"/>
          </p:nvPr>
        </p:nvSpPr>
        <p:spPr>
          <a:xfrm>
            <a:off x="5620811" y="4767264"/>
            <a:ext cx="1228433" cy="273844"/>
          </a:xfrm>
          <a:prstGeom prst="rect">
            <a:avLst/>
          </a:prstGeom>
        </p:spPr>
        <p:txBody>
          <a:bodyPr vert="horz" lIns="91440" tIns="45720" rIns="91440" bIns="45720" rtlCol="0" anchor="ctr"/>
          <a:lstStyle>
            <a:lvl1pPr algn="r">
              <a:defRPr sz="600">
                <a:solidFill>
                  <a:schemeClr val="bg1">
                    <a:lumMod val="65000"/>
                  </a:schemeClr>
                </a:solidFill>
              </a:defRPr>
            </a:lvl1pPr>
          </a:lstStyle>
          <a:p>
            <a:fld id="{72B1DA50-9CDF-674D-ABF9-B3DB44414AAD}" type="slidenum">
              <a:rPr lang="en-US" smtClean="0"/>
              <a:pPr/>
              <a:t>‹#›</a:t>
            </a:fld>
            <a:endParaRPr lang="en-US"/>
          </a:p>
        </p:txBody>
      </p:sp>
      <p:sp>
        <p:nvSpPr>
          <p:cNvPr id="14" name="Rectangle 13"/>
          <p:cNvSpPr/>
          <p:nvPr userDrawn="1"/>
        </p:nvSpPr>
        <p:spPr>
          <a:xfrm rot="16200000">
            <a:off x="8707988" y="3022472"/>
            <a:ext cx="697627" cy="174407"/>
          </a:xfrm>
          <a:prstGeom prst="rect">
            <a:avLst/>
          </a:prstGeom>
        </p:spPr>
        <p:txBody>
          <a:bodyPr wrap="none">
            <a:spAutoFit/>
          </a:bodyPr>
          <a:lstStyle/>
          <a:p>
            <a:r>
              <a:rPr lang="en-GB" sz="800" baseline="30000">
                <a:solidFill>
                  <a:schemeClr val="bg1">
                    <a:lumMod val="85000"/>
                  </a:schemeClr>
                </a:solidFill>
              </a:rPr>
              <a:t>(</a:t>
            </a:r>
            <a:r>
              <a:rPr lang="en-GB" sz="800" baseline="30000" smtClean="0">
                <a:solidFill>
                  <a:schemeClr val="bg1">
                    <a:lumMod val="85000"/>
                  </a:schemeClr>
                </a:solidFill>
              </a:rPr>
              <a:t>CRCOS</a:t>
            </a:r>
            <a:r>
              <a:rPr lang="en-GB" sz="800" baseline="30000">
                <a:solidFill>
                  <a:schemeClr val="bg1">
                    <a:lumMod val="85000"/>
                  </a:schemeClr>
                </a:solidFill>
              </a:rPr>
              <a:t>) #00212K</a:t>
            </a:r>
          </a:p>
        </p:txBody>
      </p:sp>
    </p:spTree>
    <p:extLst>
      <p:ext uri="{BB962C8B-B14F-4D97-AF65-F5344CB8AC3E}">
        <p14:creationId xmlns:p14="http://schemas.microsoft.com/office/powerpoint/2010/main" val="1507366898"/>
      </p:ext>
    </p:extLst>
  </p:cSld>
  <p:clrMap bg1="lt1" tx1="dk1" bg2="lt2" tx2="dk2" accent1="accent1" accent2="accent2" accent3="accent3" accent4="accent4" accent5="accent5" accent6="accent6" hlink="hlink" folHlink="folHlink"/>
  <p:sldLayoutIdLst>
    <p:sldLayoutId id="2147483661" r:id="rId1"/>
  </p:sldLayoutIdLst>
  <p:hf sldNum="0" hdr="0" ftr="0" dt="0"/>
  <p:txStyles>
    <p:titleStyle>
      <a:lvl1pPr algn="l" defTabSz="457200" rtl="0" eaLnBrk="1" latinLnBrk="0" hangingPunct="1">
        <a:spcBef>
          <a:spcPct val="0"/>
        </a:spcBef>
        <a:buNone/>
        <a:defRPr sz="4400" b="1" kern="1200">
          <a:solidFill>
            <a:srgbClr val="009EDD"/>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2710"/>
            <a:ext cx="9180000" cy="5163750"/>
          </a:xfrm>
          <a:prstGeom prst="rect">
            <a:avLst/>
          </a:prstGeom>
        </p:spPr>
      </p:pic>
      <p:sp>
        <p:nvSpPr>
          <p:cNvPr id="2" name="Title Placeholder 1"/>
          <p:cNvSpPr>
            <a:spLocks noGrp="1"/>
          </p:cNvSpPr>
          <p:nvPr>
            <p:ph type="title"/>
          </p:nvPr>
        </p:nvSpPr>
        <p:spPr>
          <a:xfrm>
            <a:off x="457203" y="205979"/>
            <a:ext cx="6392041"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3" y="1200151"/>
            <a:ext cx="6392041"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Date Placeholder 3"/>
          <p:cNvSpPr>
            <a:spLocks noGrp="1"/>
          </p:cNvSpPr>
          <p:nvPr>
            <p:ph type="dt" sz="half" idx="2"/>
          </p:nvPr>
        </p:nvSpPr>
        <p:spPr>
          <a:xfrm>
            <a:off x="440562" y="4767264"/>
            <a:ext cx="719855" cy="273844"/>
          </a:xfrm>
          <a:prstGeom prst="rect">
            <a:avLst/>
          </a:prstGeom>
        </p:spPr>
        <p:txBody>
          <a:bodyPr vert="horz" lIns="91440" tIns="45720" rIns="91440" bIns="45720" rtlCol="0" anchor="ctr"/>
          <a:lstStyle>
            <a:lvl1pPr algn="l">
              <a:defRPr sz="600">
                <a:solidFill>
                  <a:srgbClr val="A6A6A6"/>
                </a:solidFill>
              </a:defRPr>
            </a:lvl1pPr>
          </a:lstStyle>
          <a:p>
            <a:fld id="{DE57B389-0786-F849-9579-4BC98732B665}" type="datetime1">
              <a:rPr lang="en-AU" smtClean="0"/>
              <a:pPr/>
              <a:t>21/11/17</a:t>
            </a:fld>
            <a:endParaRPr lang="en-US"/>
          </a:p>
        </p:txBody>
      </p:sp>
      <p:sp>
        <p:nvSpPr>
          <p:cNvPr id="15" name="Footer Placeholder 4"/>
          <p:cNvSpPr>
            <a:spLocks noGrp="1"/>
          </p:cNvSpPr>
          <p:nvPr>
            <p:ph type="ftr" sz="quarter" idx="3"/>
          </p:nvPr>
        </p:nvSpPr>
        <p:spPr>
          <a:xfrm>
            <a:off x="2031230" y="4767264"/>
            <a:ext cx="2895600" cy="273844"/>
          </a:xfrm>
          <a:prstGeom prst="rect">
            <a:avLst/>
          </a:prstGeom>
        </p:spPr>
        <p:txBody>
          <a:bodyPr vert="horz" lIns="91440" tIns="45720" rIns="91440" bIns="45720" rtlCol="0" anchor="ctr"/>
          <a:lstStyle>
            <a:lvl1pPr algn="ctr">
              <a:defRPr sz="600">
                <a:solidFill>
                  <a:srgbClr val="A6A6A6"/>
                </a:solidFill>
              </a:defRPr>
            </a:lvl1pPr>
          </a:lstStyle>
          <a:p>
            <a:r>
              <a:rPr lang="en-US" smtClean="0"/>
              <a:t>Title of Presentation</a:t>
            </a:r>
            <a:endParaRPr lang="en-US"/>
          </a:p>
        </p:txBody>
      </p:sp>
      <p:sp>
        <p:nvSpPr>
          <p:cNvPr id="16" name="Slide Number Placeholder 5"/>
          <p:cNvSpPr>
            <a:spLocks noGrp="1"/>
          </p:cNvSpPr>
          <p:nvPr>
            <p:ph type="sldNum" sz="quarter" idx="4"/>
          </p:nvPr>
        </p:nvSpPr>
        <p:spPr>
          <a:xfrm>
            <a:off x="5620811" y="4767264"/>
            <a:ext cx="1228433" cy="273844"/>
          </a:xfrm>
          <a:prstGeom prst="rect">
            <a:avLst/>
          </a:prstGeom>
        </p:spPr>
        <p:txBody>
          <a:bodyPr vert="horz" lIns="91440" tIns="45720" rIns="91440" bIns="45720" rtlCol="0" anchor="ctr"/>
          <a:lstStyle>
            <a:lvl1pPr algn="r">
              <a:defRPr sz="600">
                <a:solidFill>
                  <a:schemeClr val="bg1">
                    <a:lumMod val="65000"/>
                  </a:schemeClr>
                </a:solidFill>
              </a:defRPr>
            </a:lvl1pPr>
          </a:lstStyle>
          <a:p>
            <a:fld id="{72B1DA50-9CDF-674D-ABF9-B3DB44414AAD}" type="slidenum">
              <a:rPr lang="en-US" smtClean="0"/>
              <a:pPr/>
              <a:t>‹#›</a:t>
            </a:fld>
            <a:endParaRPr lang="en-US"/>
          </a:p>
        </p:txBody>
      </p:sp>
      <p:sp>
        <p:nvSpPr>
          <p:cNvPr id="17" name="Rectangle 16"/>
          <p:cNvSpPr/>
          <p:nvPr userDrawn="1"/>
        </p:nvSpPr>
        <p:spPr>
          <a:xfrm rot="16200000">
            <a:off x="8707988" y="3022472"/>
            <a:ext cx="697627" cy="174407"/>
          </a:xfrm>
          <a:prstGeom prst="rect">
            <a:avLst/>
          </a:prstGeom>
        </p:spPr>
        <p:txBody>
          <a:bodyPr wrap="none">
            <a:spAutoFit/>
          </a:bodyPr>
          <a:lstStyle/>
          <a:p>
            <a:r>
              <a:rPr lang="en-GB" sz="800" baseline="30000">
                <a:solidFill>
                  <a:schemeClr val="bg1">
                    <a:lumMod val="85000"/>
                  </a:schemeClr>
                </a:solidFill>
              </a:rPr>
              <a:t>(</a:t>
            </a:r>
            <a:r>
              <a:rPr lang="en-GB" sz="800" baseline="30000" smtClean="0">
                <a:solidFill>
                  <a:schemeClr val="bg1">
                    <a:lumMod val="85000"/>
                  </a:schemeClr>
                </a:solidFill>
              </a:rPr>
              <a:t>CRCOS</a:t>
            </a:r>
            <a:r>
              <a:rPr lang="en-GB" sz="800" baseline="30000">
                <a:solidFill>
                  <a:schemeClr val="bg1">
                    <a:lumMod val="85000"/>
                  </a:schemeClr>
                </a:solidFill>
              </a:rPr>
              <a:t>) #00212K</a:t>
            </a:r>
          </a:p>
        </p:txBody>
      </p:sp>
    </p:spTree>
    <p:extLst>
      <p:ext uri="{BB962C8B-B14F-4D97-AF65-F5344CB8AC3E}">
        <p14:creationId xmlns:p14="http://schemas.microsoft.com/office/powerpoint/2010/main" val="18734727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94" r:id="rId11"/>
    <p:sldLayoutId id="2147483695" r:id="rId12"/>
  </p:sldLayoutIdLst>
  <p:hf sldNum="0" hdr="0" ftr="0" dt="0"/>
  <p:txStyles>
    <p:titleStyle>
      <a:lvl1pPr algn="l" defTabSz="457200" rtl="0" eaLnBrk="1" latinLnBrk="0" hangingPunct="1">
        <a:spcBef>
          <a:spcPct val="0"/>
        </a:spcBef>
        <a:buNone/>
        <a:defRPr sz="3600" b="1" kern="1200">
          <a:solidFill>
            <a:srgbClr val="009EDD"/>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2710"/>
            <a:ext cx="9180000" cy="5163750"/>
          </a:xfrm>
          <a:prstGeom prst="rect">
            <a:avLst/>
          </a:prstGeom>
        </p:spPr>
      </p:pic>
      <p:sp>
        <p:nvSpPr>
          <p:cNvPr id="2" name="Title Placeholder 1"/>
          <p:cNvSpPr>
            <a:spLocks noGrp="1"/>
          </p:cNvSpPr>
          <p:nvPr>
            <p:ph type="title"/>
          </p:nvPr>
        </p:nvSpPr>
        <p:spPr>
          <a:xfrm>
            <a:off x="457200" y="205979"/>
            <a:ext cx="7618248"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7618248"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Date Placeholder 3"/>
          <p:cNvSpPr>
            <a:spLocks noGrp="1"/>
          </p:cNvSpPr>
          <p:nvPr>
            <p:ph type="dt" sz="half" idx="2"/>
          </p:nvPr>
        </p:nvSpPr>
        <p:spPr>
          <a:xfrm>
            <a:off x="440562" y="4767264"/>
            <a:ext cx="719855" cy="273844"/>
          </a:xfrm>
          <a:prstGeom prst="rect">
            <a:avLst/>
          </a:prstGeom>
        </p:spPr>
        <p:txBody>
          <a:bodyPr vert="horz" lIns="91440" tIns="45720" rIns="91440" bIns="45720" rtlCol="0" anchor="ctr"/>
          <a:lstStyle>
            <a:lvl1pPr algn="l">
              <a:defRPr sz="600">
                <a:solidFill>
                  <a:srgbClr val="A6A6A6"/>
                </a:solidFill>
              </a:defRPr>
            </a:lvl1pPr>
          </a:lstStyle>
          <a:p>
            <a:fld id="{DE57B389-0786-F849-9579-4BC98732B665}" type="datetime1">
              <a:rPr lang="en-AU" smtClean="0"/>
              <a:pPr/>
              <a:t>21/11/17</a:t>
            </a:fld>
            <a:endParaRPr lang="en-US"/>
          </a:p>
        </p:txBody>
      </p:sp>
      <p:sp>
        <p:nvSpPr>
          <p:cNvPr id="12" name="Footer Placeholder 4"/>
          <p:cNvSpPr>
            <a:spLocks noGrp="1"/>
          </p:cNvSpPr>
          <p:nvPr>
            <p:ph type="ftr" sz="quarter" idx="3"/>
          </p:nvPr>
        </p:nvSpPr>
        <p:spPr>
          <a:xfrm>
            <a:off x="2031230" y="4767264"/>
            <a:ext cx="2895600" cy="273844"/>
          </a:xfrm>
          <a:prstGeom prst="rect">
            <a:avLst/>
          </a:prstGeom>
        </p:spPr>
        <p:txBody>
          <a:bodyPr vert="horz" lIns="91440" tIns="45720" rIns="91440" bIns="45720" rtlCol="0" anchor="ctr"/>
          <a:lstStyle>
            <a:lvl1pPr algn="ctr">
              <a:defRPr sz="600">
                <a:solidFill>
                  <a:srgbClr val="A6A6A6"/>
                </a:solidFill>
              </a:defRPr>
            </a:lvl1pPr>
          </a:lstStyle>
          <a:p>
            <a:r>
              <a:rPr lang="en-US" smtClean="0"/>
              <a:t>Title of Presentation</a:t>
            </a:r>
            <a:endParaRPr lang="en-US"/>
          </a:p>
        </p:txBody>
      </p:sp>
      <p:sp>
        <p:nvSpPr>
          <p:cNvPr id="13" name="Slide Number Placeholder 5"/>
          <p:cNvSpPr>
            <a:spLocks noGrp="1"/>
          </p:cNvSpPr>
          <p:nvPr>
            <p:ph type="sldNum" sz="quarter" idx="4"/>
          </p:nvPr>
        </p:nvSpPr>
        <p:spPr>
          <a:xfrm>
            <a:off x="5620811" y="4767264"/>
            <a:ext cx="1228433" cy="273844"/>
          </a:xfrm>
          <a:prstGeom prst="rect">
            <a:avLst/>
          </a:prstGeom>
        </p:spPr>
        <p:txBody>
          <a:bodyPr vert="horz" lIns="91440" tIns="45720" rIns="91440" bIns="45720" rtlCol="0" anchor="ctr"/>
          <a:lstStyle>
            <a:lvl1pPr algn="r">
              <a:defRPr sz="600">
                <a:solidFill>
                  <a:schemeClr val="bg1">
                    <a:lumMod val="65000"/>
                  </a:schemeClr>
                </a:solidFill>
              </a:defRPr>
            </a:lvl1pPr>
          </a:lstStyle>
          <a:p>
            <a:fld id="{72B1DA50-9CDF-674D-ABF9-B3DB44414AAD}" type="slidenum">
              <a:rPr lang="en-US" smtClean="0"/>
              <a:pPr/>
              <a:t>‹#›</a:t>
            </a:fld>
            <a:endParaRPr lang="en-US"/>
          </a:p>
        </p:txBody>
      </p:sp>
      <p:sp>
        <p:nvSpPr>
          <p:cNvPr id="14" name="Rectangle 13"/>
          <p:cNvSpPr/>
          <p:nvPr userDrawn="1"/>
        </p:nvSpPr>
        <p:spPr>
          <a:xfrm rot="16200000">
            <a:off x="8707988" y="3022472"/>
            <a:ext cx="697627" cy="174407"/>
          </a:xfrm>
          <a:prstGeom prst="rect">
            <a:avLst/>
          </a:prstGeom>
        </p:spPr>
        <p:txBody>
          <a:bodyPr wrap="none">
            <a:spAutoFit/>
          </a:bodyPr>
          <a:lstStyle/>
          <a:p>
            <a:r>
              <a:rPr lang="en-GB" sz="800" baseline="30000">
                <a:solidFill>
                  <a:schemeClr val="bg1">
                    <a:lumMod val="85000"/>
                  </a:schemeClr>
                </a:solidFill>
              </a:rPr>
              <a:t>(</a:t>
            </a:r>
            <a:r>
              <a:rPr lang="en-GB" sz="800" baseline="30000" smtClean="0">
                <a:solidFill>
                  <a:schemeClr val="bg1">
                    <a:lumMod val="85000"/>
                  </a:schemeClr>
                </a:solidFill>
              </a:rPr>
              <a:t>CRCOS</a:t>
            </a:r>
            <a:r>
              <a:rPr lang="en-GB" sz="800" baseline="30000">
                <a:solidFill>
                  <a:schemeClr val="bg1">
                    <a:lumMod val="85000"/>
                  </a:schemeClr>
                </a:solidFill>
              </a:rPr>
              <a:t>) #00212K</a:t>
            </a:r>
          </a:p>
        </p:txBody>
      </p:sp>
    </p:spTree>
    <p:extLst>
      <p:ext uri="{BB962C8B-B14F-4D97-AF65-F5344CB8AC3E}">
        <p14:creationId xmlns:p14="http://schemas.microsoft.com/office/powerpoint/2010/main" val="13327899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Lst>
  <p:hf sldNum="0" hdr="0" ftr="0" dt="0"/>
  <p:txStyles>
    <p:titleStyle>
      <a:lvl1pPr algn="l" defTabSz="457200" rtl="0" eaLnBrk="1" latinLnBrk="0" hangingPunct="1">
        <a:spcBef>
          <a:spcPct val="0"/>
        </a:spcBef>
        <a:buNone/>
        <a:defRPr sz="3600" b="1" kern="1200">
          <a:solidFill>
            <a:srgbClr val="009EDD"/>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tiff"/><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tiff"/><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10.png"/><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11.tiff"/><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84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Early Learning STEM Australia</a:t>
            </a:r>
            <a:endParaRPr lang="en-AU" dirty="0"/>
          </a:p>
        </p:txBody>
      </p:sp>
      <p:sp>
        <p:nvSpPr>
          <p:cNvPr id="3" name="Subtitle 2"/>
          <p:cNvSpPr>
            <a:spLocks noGrp="1"/>
          </p:cNvSpPr>
          <p:nvPr>
            <p:ph type="subTitle" idx="1"/>
          </p:nvPr>
        </p:nvSpPr>
        <p:spPr/>
        <p:txBody>
          <a:bodyPr/>
          <a:lstStyle/>
          <a:p>
            <a:r>
              <a:rPr lang="en-AU" dirty="0" smtClean="0"/>
              <a:t>2018 pilot educators workshop</a:t>
            </a:r>
          </a:p>
          <a:p>
            <a:r>
              <a:rPr lang="en-AU" smtClean="0"/>
              <a:t>Day Two</a:t>
            </a:r>
            <a:endParaRPr lang="en-AU"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9667" b="20552"/>
          <a:stretch/>
        </p:blipFill>
        <p:spPr>
          <a:xfrm>
            <a:off x="387348" y="185980"/>
            <a:ext cx="1490666" cy="891152"/>
          </a:xfrm>
          <a:prstGeom prst="rect">
            <a:avLst/>
          </a:prstGeom>
        </p:spPr>
      </p:pic>
      <p:sp>
        <p:nvSpPr>
          <p:cNvPr id="5" name="Rectangle 4"/>
          <p:cNvSpPr/>
          <p:nvPr/>
        </p:nvSpPr>
        <p:spPr>
          <a:xfrm>
            <a:off x="0" y="4928056"/>
            <a:ext cx="9204960" cy="215444"/>
          </a:xfrm>
          <a:prstGeom prst="rect">
            <a:avLst/>
          </a:prstGeom>
        </p:spPr>
        <p:txBody>
          <a:bodyPr wrap="square">
            <a:spAutoFit/>
          </a:bodyPr>
          <a:lstStyle/>
          <a:p>
            <a:r>
              <a:rPr lang="en-AU" sz="800" i="1" dirty="0"/>
              <a:t>ELSA is funded by the Australian Government Department of Education and Training through the National Innovation and Science Agenda</a:t>
            </a:r>
          </a:p>
        </p:txBody>
      </p:sp>
    </p:spTree>
    <p:extLst>
      <p:ext uri="{BB962C8B-B14F-4D97-AF65-F5344CB8AC3E}">
        <p14:creationId xmlns:p14="http://schemas.microsoft.com/office/powerpoint/2010/main" val="42579936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Represent: Looking differently</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sp>
        <p:nvSpPr>
          <p:cNvPr id="3" name="Rectangle 2"/>
          <p:cNvSpPr/>
          <p:nvPr/>
        </p:nvSpPr>
        <p:spPr>
          <a:xfrm>
            <a:off x="1104639" y="4502259"/>
            <a:ext cx="6644514" cy="523220"/>
          </a:xfrm>
          <a:prstGeom prst="rect">
            <a:avLst/>
          </a:prstGeom>
        </p:spPr>
        <p:txBody>
          <a:bodyPr wrap="square">
            <a:spAutoFit/>
          </a:bodyPr>
          <a:lstStyle/>
          <a:p>
            <a:r>
              <a:rPr lang="en-US" sz="1400" dirty="0"/>
              <a:t>Crook, C. (1996). </a:t>
            </a:r>
            <a:r>
              <a:rPr lang="en-US" sz="1400" i="1" dirty="0"/>
              <a:t>Computers and the collaborative experience of learning</a:t>
            </a:r>
            <a:r>
              <a:rPr lang="en-US" sz="1400" dirty="0"/>
              <a:t>. Psychology Press.</a:t>
            </a:r>
            <a:endParaRPr lang="en-GB" sz="1400" dirty="0"/>
          </a:p>
        </p:txBody>
      </p:sp>
      <p:sp>
        <p:nvSpPr>
          <p:cNvPr id="5" name="Rectangle 4"/>
          <p:cNvSpPr/>
          <p:nvPr/>
        </p:nvSpPr>
        <p:spPr>
          <a:xfrm>
            <a:off x="596685" y="1140589"/>
            <a:ext cx="6398009" cy="2862322"/>
          </a:xfrm>
          <a:prstGeom prst="rect">
            <a:avLst/>
          </a:prstGeom>
        </p:spPr>
        <p:txBody>
          <a:bodyPr wrap="square">
            <a:spAutoFit/>
          </a:bodyPr>
          <a:lstStyle/>
          <a:p>
            <a:pPr marL="285750" indent="-285750">
              <a:buFont typeface="Arial" charset="0"/>
              <a:buChar char="•"/>
            </a:pPr>
            <a:r>
              <a:rPr lang="en-US" sz="2000" dirty="0"/>
              <a:t>There is value in thinking about the different ways that children interact with technology (</a:t>
            </a:r>
            <a:r>
              <a:rPr lang="en-US" sz="2000" dirty="0" err="1"/>
              <a:t>cf</a:t>
            </a:r>
            <a:r>
              <a:rPr lang="en-US" sz="2000" dirty="0"/>
              <a:t> Crooke)</a:t>
            </a:r>
            <a:br>
              <a:rPr lang="en-US" sz="2000" dirty="0"/>
            </a:br>
            <a:endParaRPr lang="en-US" sz="2000" dirty="0"/>
          </a:p>
          <a:p>
            <a:pPr marL="742950" lvl="1" indent="-285750">
              <a:buFont typeface="Arial" charset="0"/>
              <a:buChar char="•"/>
            </a:pPr>
            <a:r>
              <a:rPr lang="en-US" sz="2000" dirty="0"/>
              <a:t>collaboration </a:t>
            </a:r>
            <a:r>
              <a:rPr lang="en-US" sz="2000" b="1" dirty="0"/>
              <a:t>with</a:t>
            </a:r>
            <a:r>
              <a:rPr lang="en-US" sz="2000" dirty="0"/>
              <a:t> technology (on the app)</a:t>
            </a:r>
          </a:p>
          <a:p>
            <a:pPr marL="742950" lvl="1" indent="-285750">
              <a:buFont typeface="Arial" charset="0"/>
              <a:buChar char="•"/>
            </a:pPr>
            <a:r>
              <a:rPr lang="en-US" sz="2000" dirty="0"/>
              <a:t>collaboration </a:t>
            </a:r>
            <a:r>
              <a:rPr lang="en-US" sz="2000" b="1" dirty="0"/>
              <a:t>in relation </a:t>
            </a:r>
            <a:r>
              <a:rPr lang="en-US" sz="2000" dirty="0"/>
              <a:t>to  technology (about the technology)</a:t>
            </a:r>
          </a:p>
          <a:p>
            <a:pPr marL="742950" lvl="1" indent="-285750">
              <a:buFont typeface="Arial" charset="0"/>
              <a:buChar char="•"/>
            </a:pPr>
            <a:r>
              <a:rPr lang="en-US" sz="2000" u="sng" dirty="0"/>
              <a:t>collaboration </a:t>
            </a:r>
            <a:r>
              <a:rPr lang="en-US" sz="2000" b="1" u="sng" dirty="0"/>
              <a:t>at</a:t>
            </a:r>
            <a:r>
              <a:rPr lang="en-US" sz="2000" u="sng" dirty="0"/>
              <a:t> technology (small groups)</a:t>
            </a:r>
          </a:p>
          <a:p>
            <a:pPr marL="742950" lvl="1" indent="-285750">
              <a:buFont typeface="Arial" charset="0"/>
              <a:buChar char="•"/>
            </a:pPr>
            <a:r>
              <a:rPr lang="en-US" sz="2000" u="sng" dirty="0"/>
              <a:t>collaboration </a:t>
            </a:r>
            <a:r>
              <a:rPr lang="en-US" sz="2000" b="1" u="sng" dirty="0"/>
              <a:t>around</a:t>
            </a:r>
            <a:r>
              <a:rPr lang="en-US" sz="2000" u="sng" dirty="0"/>
              <a:t> and </a:t>
            </a:r>
            <a:r>
              <a:rPr lang="en-US" sz="2000" b="1" u="sng" dirty="0"/>
              <a:t>through</a:t>
            </a:r>
            <a:r>
              <a:rPr lang="en-US" sz="2000" u="sng" dirty="0"/>
              <a:t>  technology (networking)</a:t>
            </a:r>
          </a:p>
        </p:txBody>
      </p:sp>
    </p:spTree>
    <p:extLst>
      <p:ext uri="{BB962C8B-B14F-4D97-AF65-F5344CB8AC3E}">
        <p14:creationId xmlns:p14="http://schemas.microsoft.com/office/powerpoint/2010/main" val="17511089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Represent: Tools to think/act/feel with</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pic>
        <p:nvPicPr>
          <p:cNvPr id="2" name="Picture 1"/>
          <p:cNvPicPr>
            <a:picLocks noChangeAspect="1"/>
          </p:cNvPicPr>
          <p:nvPr/>
        </p:nvPicPr>
        <p:blipFill>
          <a:blip r:embed="rId4"/>
          <a:stretch>
            <a:fillRect/>
          </a:stretch>
        </p:blipFill>
        <p:spPr>
          <a:xfrm>
            <a:off x="1249874" y="1063229"/>
            <a:ext cx="2388699" cy="3499925"/>
          </a:xfrm>
          <a:prstGeom prst="rect">
            <a:avLst/>
          </a:prstGeom>
        </p:spPr>
      </p:pic>
      <p:sp>
        <p:nvSpPr>
          <p:cNvPr id="3" name="Rectangle 2"/>
          <p:cNvSpPr/>
          <p:nvPr/>
        </p:nvSpPr>
        <p:spPr>
          <a:xfrm>
            <a:off x="3979995" y="957739"/>
            <a:ext cx="3180221" cy="4185761"/>
          </a:xfrm>
          <a:prstGeom prst="rect">
            <a:avLst/>
          </a:prstGeom>
        </p:spPr>
        <p:txBody>
          <a:bodyPr wrap="square">
            <a:spAutoFit/>
          </a:bodyPr>
          <a:lstStyle/>
          <a:p>
            <a:pPr fontAlgn="base"/>
            <a:r>
              <a:rPr lang="en-US" sz="1400" dirty="0" smtClean="0"/>
              <a:t>About Mitchel Resnick </a:t>
            </a:r>
          </a:p>
          <a:p>
            <a:pPr marL="285750" indent="-285750" fontAlgn="base">
              <a:buFont typeface="Arial" charset="0"/>
              <a:buChar char="•"/>
            </a:pPr>
            <a:r>
              <a:rPr lang="en-US" sz="1400" dirty="0" smtClean="0"/>
              <a:t>LEGO </a:t>
            </a:r>
            <a:r>
              <a:rPr lang="en-US" sz="1400" dirty="0" err="1"/>
              <a:t>Papert</a:t>
            </a:r>
            <a:r>
              <a:rPr lang="en-US" sz="1400" dirty="0"/>
              <a:t> Professor of Learning Research at the MIT Media </a:t>
            </a:r>
            <a:r>
              <a:rPr lang="en-US" sz="1400" dirty="0" smtClean="0"/>
              <a:t>Lab</a:t>
            </a:r>
            <a:endParaRPr lang="en-US" sz="1400" dirty="0"/>
          </a:p>
          <a:p>
            <a:pPr marL="285750" indent="-285750" fontAlgn="base">
              <a:buFont typeface="Arial" charset="0"/>
              <a:buChar char="•"/>
            </a:pPr>
            <a:r>
              <a:rPr lang="en-US" sz="1400" dirty="0" smtClean="0"/>
              <a:t>Lifelong </a:t>
            </a:r>
            <a:r>
              <a:rPr lang="en-US" sz="1400" dirty="0"/>
              <a:t>Kindergarten research group </a:t>
            </a:r>
            <a:r>
              <a:rPr lang="en-US" sz="1400" dirty="0" smtClean="0"/>
              <a:t>developed </a:t>
            </a:r>
            <a:r>
              <a:rPr lang="en-US" sz="1400" dirty="0"/>
              <a:t>the Scratch programming software and online community (</a:t>
            </a:r>
            <a:r>
              <a:rPr lang="en-US" sz="1400" dirty="0" err="1"/>
              <a:t>scratch.mit.edu</a:t>
            </a:r>
            <a:r>
              <a:rPr lang="en-US" sz="1400" dirty="0" smtClean="0"/>
              <a:t>)</a:t>
            </a:r>
            <a:endParaRPr lang="en-US" sz="1400" dirty="0"/>
          </a:p>
          <a:p>
            <a:pPr marL="285750" indent="-285750" fontAlgn="base">
              <a:buFont typeface="Arial" charset="0"/>
              <a:buChar char="•"/>
            </a:pPr>
            <a:r>
              <a:rPr lang="en-US" sz="1400" dirty="0" smtClean="0"/>
              <a:t>Worked with LEGO for over 30 years on </a:t>
            </a:r>
            <a:r>
              <a:rPr lang="en-US" sz="1400" dirty="0"/>
              <a:t>the development of new educational ideas and products, including LEGO Mindstorms and </a:t>
            </a:r>
            <a:r>
              <a:rPr lang="en-US" sz="1400" dirty="0" err="1"/>
              <a:t>WeDo</a:t>
            </a:r>
            <a:r>
              <a:rPr lang="en-US" sz="1400" dirty="0"/>
              <a:t> robotics </a:t>
            </a:r>
            <a:r>
              <a:rPr lang="en-US" sz="1400" dirty="0" smtClean="0"/>
              <a:t>kits </a:t>
            </a:r>
            <a:endParaRPr lang="en-US" sz="1400" dirty="0"/>
          </a:p>
          <a:p>
            <a:pPr marL="285750" indent="-285750" fontAlgn="base">
              <a:buFont typeface="Arial" charset="0"/>
              <a:buChar char="•"/>
            </a:pPr>
            <a:r>
              <a:rPr lang="en-US" sz="1400" dirty="0"/>
              <a:t>C</a:t>
            </a:r>
            <a:r>
              <a:rPr lang="en-US" sz="1400" dirty="0" smtClean="0"/>
              <a:t>o-founded </a:t>
            </a:r>
            <a:r>
              <a:rPr lang="en-US" sz="1400" dirty="0"/>
              <a:t>the Computer Clubhouse project, an international network of 100 after-school learning centers where youth from low-income communities learn to express themselves creatively with new </a:t>
            </a:r>
            <a:r>
              <a:rPr lang="en-US" sz="1400" dirty="0" smtClean="0"/>
              <a:t>technologies</a:t>
            </a:r>
            <a:endParaRPr lang="en-US" sz="1400" dirty="0"/>
          </a:p>
        </p:txBody>
      </p:sp>
    </p:spTree>
    <p:extLst>
      <p:ext uri="{BB962C8B-B14F-4D97-AF65-F5344CB8AC3E}">
        <p14:creationId xmlns:p14="http://schemas.microsoft.com/office/powerpoint/2010/main" val="9580385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Represent: Tools to think/act/feel with</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pic>
        <p:nvPicPr>
          <p:cNvPr id="2" name="Picture 1"/>
          <p:cNvPicPr>
            <a:picLocks noChangeAspect="1"/>
          </p:cNvPicPr>
          <p:nvPr/>
        </p:nvPicPr>
        <p:blipFill>
          <a:blip r:embed="rId4"/>
          <a:stretch>
            <a:fillRect/>
          </a:stretch>
        </p:blipFill>
        <p:spPr>
          <a:xfrm>
            <a:off x="1249874" y="1063229"/>
            <a:ext cx="2388699" cy="3499925"/>
          </a:xfrm>
          <a:prstGeom prst="rect">
            <a:avLst/>
          </a:prstGeom>
        </p:spPr>
      </p:pic>
      <p:sp>
        <p:nvSpPr>
          <p:cNvPr id="9" name="Rectangle 8"/>
          <p:cNvSpPr/>
          <p:nvPr/>
        </p:nvSpPr>
        <p:spPr>
          <a:xfrm>
            <a:off x="3997492" y="1140720"/>
            <a:ext cx="3178223" cy="3785652"/>
          </a:xfrm>
          <a:prstGeom prst="rect">
            <a:avLst/>
          </a:prstGeom>
        </p:spPr>
        <p:txBody>
          <a:bodyPr wrap="square">
            <a:spAutoFit/>
          </a:bodyPr>
          <a:lstStyle/>
          <a:p>
            <a:pPr marL="285750" indent="-285750">
              <a:buFont typeface="Arial" charset="0"/>
              <a:buChar char="•"/>
            </a:pPr>
            <a:endParaRPr lang="en-US" sz="1600" dirty="0" smtClean="0"/>
          </a:p>
          <a:p>
            <a:pPr marL="285750" indent="-285750">
              <a:buFont typeface="Arial" charset="0"/>
              <a:buChar char="•"/>
            </a:pPr>
            <a:r>
              <a:rPr lang="en-US" sz="1600" dirty="0" smtClean="0"/>
              <a:t>“</a:t>
            </a:r>
            <a:r>
              <a:rPr lang="en-US" sz="1600" dirty="0"/>
              <a:t>Human creativity moves hand in hand with technology” Sir Ken Robinson</a:t>
            </a:r>
          </a:p>
          <a:p>
            <a:pPr marL="285750" indent="-285750">
              <a:buFont typeface="Arial" charset="0"/>
              <a:buChar char="•"/>
            </a:pPr>
            <a:endParaRPr lang="en-US" sz="1600" dirty="0"/>
          </a:p>
          <a:p>
            <a:pPr marL="285750" indent="-285750">
              <a:buFont typeface="Arial" charset="0"/>
              <a:buChar char="•"/>
            </a:pPr>
            <a:r>
              <a:rPr lang="en-US" sz="1600" dirty="0"/>
              <a:t>“The role of the teacher is to create the conditions for invention rather than provide ready-made knowledge” Seymour </a:t>
            </a:r>
            <a:r>
              <a:rPr lang="en-US" sz="1600" dirty="0" err="1" smtClean="0"/>
              <a:t>Papert</a:t>
            </a:r>
            <a:endParaRPr lang="en-US" sz="1600" dirty="0" smtClean="0"/>
          </a:p>
          <a:p>
            <a:pPr marL="285750" indent="-285750">
              <a:buFont typeface="Arial" charset="0"/>
              <a:buChar char="•"/>
            </a:pPr>
            <a:endParaRPr lang="en-US" sz="1600" dirty="0"/>
          </a:p>
          <a:p>
            <a:pPr marL="285750" indent="-285750">
              <a:buFont typeface="Arial" charset="0"/>
              <a:buChar char="•"/>
            </a:pPr>
            <a:r>
              <a:rPr lang="en-US" sz="1600" dirty="0" smtClean="0"/>
              <a:t>ELSA - Technology </a:t>
            </a:r>
            <a:r>
              <a:rPr lang="en-US" sz="1600" dirty="0"/>
              <a:t>as tools, objects and experiences </a:t>
            </a:r>
            <a:r>
              <a:rPr lang="en-US" sz="1600" b="1" dirty="0" smtClean="0"/>
              <a:t>to-think-with-together</a:t>
            </a:r>
            <a:endParaRPr lang="en-US" sz="1600" b="1" dirty="0"/>
          </a:p>
          <a:p>
            <a:pPr marL="285750" indent="-285750">
              <a:buFont typeface="Arial" charset="0"/>
              <a:buChar char="•"/>
            </a:pPr>
            <a:endParaRPr lang="en-US" sz="1600" dirty="0"/>
          </a:p>
        </p:txBody>
      </p:sp>
    </p:spTree>
    <p:extLst>
      <p:ext uri="{BB962C8B-B14F-4D97-AF65-F5344CB8AC3E}">
        <p14:creationId xmlns:p14="http://schemas.microsoft.com/office/powerpoint/2010/main" val="36958993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43000" y="-9009"/>
            <a:ext cx="6858484" cy="507831"/>
          </a:xfrm>
          <a:prstGeom prst="rect">
            <a:avLst/>
          </a:prstGeom>
          <a:noFill/>
        </p:spPr>
        <p:txBody>
          <a:bodyPr wrap="square" rtlCol="0">
            <a:spAutoFit/>
          </a:bodyPr>
          <a:lstStyle/>
          <a:p>
            <a:r>
              <a:rPr lang="en-US" sz="2700" dirty="0">
                <a:solidFill>
                  <a:srgbClr val="FFFFFF"/>
                </a:solidFill>
                <a:latin typeface="Futura-light"/>
                <a:cs typeface="Futura-light"/>
              </a:rPr>
              <a:t>Mobile learning</a:t>
            </a:r>
          </a:p>
        </p:txBody>
      </p:sp>
      <p:sp>
        <p:nvSpPr>
          <p:cNvPr id="8" name="TextBox 7"/>
          <p:cNvSpPr txBox="1"/>
          <p:nvPr/>
        </p:nvSpPr>
        <p:spPr>
          <a:xfrm>
            <a:off x="4210051" y="3933825"/>
            <a:ext cx="3914775" cy="415498"/>
          </a:xfrm>
          <a:prstGeom prst="rect">
            <a:avLst/>
          </a:prstGeom>
          <a:noFill/>
        </p:spPr>
        <p:txBody>
          <a:bodyPr wrap="square" rtlCol="0">
            <a:spAutoFit/>
          </a:bodyPr>
          <a:lstStyle/>
          <a:p>
            <a:endParaRPr lang="en-US" sz="2100" dirty="0">
              <a:solidFill>
                <a:srgbClr val="FFFFFF"/>
              </a:solidFill>
            </a:endParaRPr>
          </a:p>
        </p:txBody>
      </p:sp>
      <p:pic>
        <p:nvPicPr>
          <p:cNvPr id="2" name="Picture 1"/>
          <p:cNvPicPr>
            <a:picLocks noChangeAspect="1"/>
          </p:cNvPicPr>
          <p:nvPr/>
        </p:nvPicPr>
        <p:blipFill>
          <a:blip r:embed="rId3"/>
          <a:stretch>
            <a:fillRect/>
          </a:stretch>
        </p:blipFill>
        <p:spPr>
          <a:xfrm>
            <a:off x="372967" y="609949"/>
            <a:ext cx="6878211" cy="4609054"/>
          </a:xfrm>
          <a:prstGeom prst="rect">
            <a:avLst/>
          </a:prstGeom>
        </p:spPr>
      </p:pic>
      <p:sp>
        <p:nvSpPr>
          <p:cNvPr id="3" name="TextBox 2"/>
          <p:cNvSpPr txBox="1"/>
          <p:nvPr/>
        </p:nvSpPr>
        <p:spPr>
          <a:xfrm>
            <a:off x="6804735" y="4918921"/>
            <a:ext cx="1240724" cy="300082"/>
          </a:xfrm>
          <a:prstGeom prst="rect">
            <a:avLst/>
          </a:prstGeom>
          <a:noFill/>
        </p:spPr>
        <p:txBody>
          <a:bodyPr wrap="none" rtlCol="0">
            <a:spAutoFit/>
          </a:bodyPr>
          <a:lstStyle/>
          <a:p>
            <a:r>
              <a:rPr lang="en-US" sz="1350" dirty="0" err="1">
                <a:solidFill>
                  <a:schemeClr val="bg1"/>
                </a:solidFill>
              </a:rPr>
              <a:t>Bellanews.com</a:t>
            </a:r>
            <a:endParaRPr lang="en-US" sz="1350" dirty="0">
              <a:solidFill>
                <a:schemeClr val="bg1"/>
              </a:solidFill>
            </a:endParaRPr>
          </a:p>
        </p:txBody>
      </p:sp>
      <p:sp>
        <p:nvSpPr>
          <p:cNvPr id="10" name="Title 5"/>
          <p:cNvSpPr>
            <a:spLocks noGrp="1"/>
          </p:cNvSpPr>
          <p:nvPr>
            <p:ph type="title"/>
          </p:nvPr>
        </p:nvSpPr>
        <p:spPr>
          <a:xfrm>
            <a:off x="427211" y="-40930"/>
            <a:ext cx="7618248" cy="857250"/>
          </a:xfrm>
        </p:spPr>
        <p:txBody>
          <a:bodyPr/>
          <a:lstStyle/>
          <a:p>
            <a:r>
              <a:rPr lang="en-US" dirty="0" smtClean="0"/>
              <a:t>Powerful tools</a:t>
            </a:r>
            <a:endParaRPr lang="en-US" dirty="0"/>
          </a:p>
        </p:txBody>
      </p:sp>
    </p:spTree>
    <p:extLst>
      <p:ext uri="{BB962C8B-B14F-4D97-AF65-F5344CB8AC3E}">
        <p14:creationId xmlns:p14="http://schemas.microsoft.com/office/powerpoint/2010/main" val="36220500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2B1DA50-9CDF-674D-ABF9-B3DB44414AAD}" type="slidenum">
              <a:rPr lang="en-US" smtClean="0"/>
              <a:t>14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430" y="2419846"/>
            <a:ext cx="5893904" cy="2645037"/>
          </a:xfrm>
          <a:prstGeom prst="rect">
            <a:avLst/>
          </a:prstGeom>
        </p:spPr>
      </p:pic>
      <p:pic>
        <p:nvPicPr>
          <p:cNvPr id="1026" name="Picture 2" descr="mage may contain: phone, plant, flower, nature, outdoor and 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432" y="179764"/>
            <a:ext cx="5882901" cy="2240082"/>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4" descr="mage result for 60x phonelab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002" y="1299805"/>
            <a:ext cx="1311575" cy="13115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613607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49451" y="244725"/>
            <a:ext cx="7618248" cy="857250"/>
          </a:xfrm>
        </p:spPr>
        <p:txBody>
          <a:bodyPr/>
          <a:lstStyle/>
          <a:p>
            <a:r>
              <a:rPr lang="en-US" dirty="0" smtClean="0"/>
              <a:t>Experience: 60X</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sp>
        <p:nvSpPr>
          <p:cNvPr id="4" name="Rectangle 3"/>
          <p:cNvSpPr/>
          <p:nvPr/>
        </p:nvSpPr>
        <p:spPr>
          <a:xfrm>
            <a:off x="588936" y="1394847"/>
            <a:ext cx="6579307" cy="2462212"/>
          </a:xfrm>
          <a:prstGeom prst="rect">
            <a:avLst/>
          </a:prstGeom>
        </p:spPr>
        <p:txBody>
          <a:bodyPr wrap="square">
            <a:spAutoFit/>
          </a:bodyPr>
          <a:lstStyle/>
          <a:p>
            <a:pPr marL="342900" indent="-342900">
              <a:buFont typeface="+mj-lt"/>
              <a:buAutoNum type="arabicPeriod"/>
            </a:pPr>
            <a:r>
              <a:rPr lang="en-US" sz="2200" dirty="0" smtClean="0"/>
              <a:t>In small groups, take a 60x scope and capture three images/videos. (You will need to remove the </a:t>
            </a:r>
            <a:r>
              <a:rPr lang="en-US" sz="2200" dirty="0" err="1" smtClean="0"/>
              <a:t>ipad</a:t>
            </a:r>
            <a:r>
              <a:rPr lang="en-US" sz="2200" dirty="0" smtClean="0"/>
              <a:t> cover)</a:t>
            </a:r>
          </a:p>
          <a:p>
            <a:pPr marL="342900" indent="-342900">
              <a:buFont typeface="+mj-lt"/>
              <a:buAutoNum type="arabicPeriod"/>
            </a:pPr>
            <a:endParaRPr lang="en-US" sz="2200" dirty="0"/>
          </a:p>
          <a:p>
            <a:pPr marL="342900" indent="-342900">
              <a:buFont typeface="+mj-lt"/>
              <a:buAutoNum type="arabicPeriod"/>
            </a:pPr>
            <a:r>
              <a:rPr lang="en-US" sz="2200" dirty="0" smtClean="0"/>
              <a:t>Generate, ‘What’ questions for each image/video</a:t>
            </a:r>
          </a:p>
          <a:p>
            <a:pPr marL="342900" indent="-342900">
              <a:buFont typeface="+mj-lt"/>
              <a:buAutoNum type="arabicPeriod"/>
            </a:pPr>
            <a:endParaRPr lang="en-US" sz="2200" dirty="0"/>
          </a:p>
          <a:p>
            <a:pPr marL="342900" indent="-342900">
              <a:buFont typeface="+mj-lt"/>
              <a:buAutoNum type="arabicPeriod"/>
            </a:pPr>
            <a:r>
              <a:rPr lang="en-US" sz="2200" dirty="0" smtClean="0"/>
              <a:t>Join another group and share/narrate your findings. </a:t>
            </a:r>
            <a:endParaRPr lang="en-US" sz="2200" dirty="0"/>
          </a:p>
        </p:txBody>
      </p:sp>
    </p:spTree>
    <p:extLst>
      <p:ext uri="{BB962C8B-B14F-4D97-AF65-F5344CB8AC3E}">
        <p14:creationId xmlns:p14="http://schemas.microsoft.com/office/powerpoint/2010/main" val="5734842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Apply: Noticing digital play</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sp>
        <p:nvSpPr>
          <p:cNvPr id="4" name="Rectangle 3"/>
          <p:cNvSpPr/>
          <p:nvPr/>
        </p:nvSpPr>
        <p:spPr>
          <a:xfrm>
            <a:off x="588936" y="1394847"/>
            <a:ext cx="7237708" cy="2862322"/>
          </a:xfrm>
          <a:prstGeom prst="rect">
            <a:avLst/>
          </a:prstGeom>
        </p:spPr>
        <p:txBody>
          <a:bodyPr wrap="square">
            <a:spAutoFit/>
          </a:bodyPr>
          <a:lstStyle/>
          <a:p>
            <a:r>
              <a:rPr lang="en-US" dirty="0" smtClean="0"/>
              <a:t>How </a:t>
            </a:r>
            <a:r>
              <a:rPr lang="en-US" dirty="0"/>
              <a:t>can we notice digital </a:t>
            </a:r>
            <a:r>
              <a:rPr lang="en-US" dirty="0" smtClean="0"/>
              <a:t>play differently?</a:t>
            </a:r>
          </a:p>
          <a:p>
            <a:endParaRPr lang="en-US" dirty="0"/>
          </a:p>
          <a:p>
            <a:r>
              <a:rPr lang="en-US" dirty="0" smtClean="0"/>
              <a:t>How </a:t>
            </a:r>
            <a:r>
              <a:rPr lang="en-US" dirty="0"/>
              <a:t>can we rethink digital play in our own settings? </a:t>
            </a:r>
            <a:endParaRPr lang="en-US" dirty="0" smtClean="0"/>
          </a:p>
          <a:p>
            <a:r>
              <a:rPr lang="en-US" dirty="0"/>
              <a:t>	</a:t>
            </a:r>
            <a:endParaRPr lang="en-US" dirty="0" smtClean="0"/>
          </a:p>
          <a:p>
            <a:r>
              <a:rPr lang="en-US" dirty="0" smtClean="0"/>
              <a:t>How will you reimagine the technology as a:</a:t>
            </a:r>
          </a:p>
          <a:p>
            <a:pPr marL="742950" lvl="1" indent="-285750">
              <a:buFont typeface="Arial" charset="0"/>
              <a:buChar char="•"/>
            </a:pPr>
            <a:r>
              <a:rPr lang="en-US" dirty="0" smtClean="0"/>
              <a:t>window</a:t>
            </a:r>
          </a:p>
          <a:p>
            <a:pPr marL="742950" lvl="1" indent="-285750">
              <a:buFont typeface="Arial" charset="0"/>
              <a:buChar char="•"/>
            </a:pPr>
            <a:r>
              <a:rPr lang="en-US" dirty="0" smtClean="0"/>
              <a:t>mirror</a:t>
            </a:r>
          </a:p>
          <a:p>
            <a:pPr marL="742950" lvl="1" indent="-285750">
              <a:buFont typeface="Arial" charset="0"/>
              <a:buChar char="•"/>
            </a:pPr>
            <a:r>
              <a:rPr lang="en-US" dirty="0" smtClean="0"/>
              <a:t>lens </a:t>
            </a:r>
            <a:r>
              <a:rPr lang="en-US" dirty="0"/>
              <a:t>(magnifying glass or </a:t>
            </a:r>
            <a:r>
              <a:rPr lang="en-US" dirty="0" smtClean="0"/>
              <a:t>telescope)</a:t>
            </a:r>
          </a:p>
          <a:p>
            <a:pPr marL="742950" lvl="1" indent="-285750">
              <a:buFont typeface="Arial" charset="0"/>
              <a:buChar char="•"/>
            </a:pPr>
            <a:r>
              <a:rPr lang="en-US" dirty="0"/>
              <a:t>p</a:t>
            </a:r>
            <a:r>
              <a:rPr lang="en-US" dirty="0" smtClean="0"/>
              <a:t>ortal to another world</a:t>
            </a:r>
          </a:p>
          <a:p>
            <a:pPr marL="742950" lvl="1" indent="-285750">
              <a:buFont typeface="Arial" charset="0"/>
              <a:buChar char="•"/>
            </a:pPr>
            <a:r>
              <a:rPr lang="en-US" dirty="0"/>
              <a:t>t</a:t>
            </a:r>
            <a:r>
              <a:rPr lang="en-US" dirty="0" smtClean="0"/>
              <a:t>ool to augment the digital and real world</a:t>
            </a:r>
            <a:endParaRPr lang="en-US" dirty="0"/>
          </a:p>
        </p:txBody>
      </p:sp>
    </p:spTree>
    <p:extLst>
      <p:ext uri="{BB962C8B-B14F-4D97-AF65-F5344CB8AC3E}">
        <p14:creationId xmlns:p14="http://schemas.microsoft.com/office/powerpoint/2010/main" val="1887514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Apply: Ten Tips for Educators/Families</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pic>
        <p:nvPicPr>
          <p:cNvPr id="3" name="Picture 2"/>
          <p:cNvPicPr>
            <a:picLocks noChangeAspect="1"/>
          </p:cNvPicPr>
          <p:nvPr/>
        </p:nvPicPr>
        <p:blipFill>
          <a:blip r:embed="rId4"/>
          <a:stretch>
            <a:fillRect/>
          </a:stretch>
        </p:blipFill>
        <p:spPr>
          <a:xfrm>
            <a:off x="4261754" y="1036540"/>
            <a:ext cx="3618929" cy="3465719"/>
          </a:xfrm>
          <a:prstGeom prst="rect">
            <a:avLst/>
          </a:prstGeom>
        </p:spPr>
      </p:pic>
      <p:sp>
        <p:nvSpPr>
          <p:cNvPr id="4" name="Rectangle 3"/>
          <p:cNvSpPr/>
          <p:nvPr/>
        </p:nvSpPr>
        <p:spPr>
          <a:xfrm>
            <a:off x="2476270" y="4704721"/>
            <a:ext cx="4184542" cy="276999"/>
          </a:xfrm>
          <a:prstGeom prst="rect">
            <a:avLst/>
          </a:prstGeom>
        </p:spPr>
        <p:txBody>
          <a:bodyPr wrap="square">
            <a:spAutoFit/>
          </a:bodyPr>
          <a:lstStyle/>
          <a:p>
            <a:r>
              <a:rPr lang="en-US" sz="1200" dirty="0"/>
              <a:t>Creative Learning Spiral (Courtesy of Mitchel Resnick</a:t>
            </a:r>
            <a:r>
              <a:rPr lang="en-US" sz="1200" dirty="0" smtClean="0"/>
              <a:t>)</a:t>
            </a:r>
            <a:endParaRPr lang="en-US" sz="1200" dirty="0"/>
          </a:p>
        </p:txBody>
      </p:sp>
      <p:sp>
        <p:nvSpPr>
          <p:cNvPr id="7" name="Rectangle 6"/>
          <p:cNvSpPr/>
          <p:nvPr/>
        </p:nvSpPr>
        <p:spPr>
          <a:xfrm>
            <a:off x="681645" y="962829"/>
            <a:ext cx="3580109" cy="3539430"/>
          </a:xfrm>
          <a:prstGeom prst="rect">
            <a:avLst/>
          </a:prstGeom>
        </p:spPr>
        <p:txBody>
          <a:bodyPr wrap="square">
            <a:spAutoFit/>
          </a:bodyPr>
          <a:lstStyle/>
          <a:p>
            <a:pPr marL="342900" indent="-342900">
              <a:buFont typeface="+mj-lt"/>
              <a:buAutoNum type="arabicPeriod"/>
            </a:pPr>
            <a:r>
              <a:rPr lang="en-GB" sz="1600" dirty="0" smtClean="0"/>
              <a:t>Show </a:t>
            </a:r>
            <a:r>
              <a:rPr lang="en-GB" sz="1600" dirty="0"/>
              <a:t>examples to spark ideas (Imagine)</a:t>
            </a:r>
          </a:p>
          <a:p>
            <a:pPr marL="342900" indent="-342900">
              <a:buFont typeface="+mj-lt"/>
              <a:buAutoNum type="arabicPeriod"/>
            </a:pPr>
            <a:r>
              <a:rPr lang="en-GB" sz="1600" dirty="0"/>
              <a:t>Encourage messing around (Imagine)</a:t>
            </a:r>
          </a:p>
          <a:p>
            <a:pPr marL="342900" indent="-342900">
              <a:buFont typeface="+mj-lt"/>
              <a:buAutoNum type="arabicPeriod"/>
            </a:pPr>
            <a:r>
              <a:rPr lang="en-GB" sz="1600" dirty="0"/>
              <a:t>Provide a wide variety of materials (Create)</a:t>
            </a:r>
          </a:p>
          <a:p>
            <a:pPr marL="342900" indent="-342900">
              <a:buFont typeface="+mj-lt"/>
              <a:buAutoNum type="arabicPeriod"/>
            </a:pPr>
            <a:r>
              <a:rPr lang="en-GB" sz="1600" dirty="0"/>
              <a:t>Embrace all types of making (Create)</a:t>
            </a:r>
          </a:p>
          <a:p>
            <a:pPr marL="342900" indent="-342900">
              <a:buFont typeface="+mj-lt"/>
              <a:buAutoNum type="arabicPeriod"/>
            </a:pPr>
            <a:r>
              <a:rPr lang="en-GB" sz="1600" dirty="0"/>
              <a:t>Emphasize process, not product (Play)</a:t>
            </a:r>
          </a:p>
          <a:p>
            <a:pPr marL="342900" indent="-342900">
              <a:buFont typeface="+mj-lt"/>
              <a:buAutoNum type="arabicPeriod"/>
            </a:pPr>
            <a:r>
              <a:rPr lang="en-GB" sz="1600" dirty="0"/>
              <a:t>Extend time for projects (Play)</a:t>
            </a:r>
          </a:p>
          <a:p>
            <a:pPr marL="342900" indent="-342900">
              <a:buFont typeface="+mj-lt"/>
              <a:buAutoNum type="arabicPeriod"/>
            </a:pPr>
            <a:r>
              <a:rPr lang="en-GB" sz="1600" dirty="0"/>
              <a:t>Play the role of matchmaker (Share)</a:t>
            </a:r>
          </a:p>
          <a:p>
            <a:pPr marL="342900" indent="-342900">
              <a:buFont typeface="+mj-lt"/>
              <a:buAutoNum type="arabicPeriod"/>
            </a:pPr>
            <a:r>
              <a:rPr lang="en-GB" sz="1600" dirty="0"/>
              <a:t>Get involved as a collaborator (Share)</a:t>
            </a:r>
          </a:p>
          <a:p>
            <a:pPr marL="342900" indent="-342900">
              <a:buFont typeface="+mj-lt"/>
              <a:buAutoNum type="arabicPeriod"/>
            </a:pPr>
            <a:r>
              <a:rPr lang="en-GB" sz="1600" dirty="0"/>
              <a:t>Ask good questions (Reflect)</a:t>
            </a:r>
          </a:p>
          <a:p>
            <a:pPr marL="342900" indent="-342900">
              <a:buFont typeface="+mj-lt"/>
              <a:buAutoNum type="arabicPeriod"/>
            </a:pPr>
            <a:r>
              <a:rPr lang="en-GB" sz="1600" dirty="0"/>
              <a:t>Share your own reflections (Reflect</a:t>
            </a:r>
            <a:r>
              <a:rPr lang="en-GB" sz="1600" dirty="0" smtClean="0"/>
              <a:t>)</a:t>
            </a:r>
            <a:endParaRPr lang="en-GB" sz="1600" dirty="0"/>
          </a:p>
        </p:txBody>
      </p:sp>
    </p:spTree>
    <p:extLst>
      <p:ext uri="{BB962C8B-B14F-4D97-AF65-F5344CB8AC3E}">
        <p14:creationId xmlns:p14="http://schemas.microsoft.com/office/powerpoint/2010/main" val="26895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Welcome</a:t>
            </a:r>
            <a:endParaRPr lang="en-US" dirty="0"/>
          </a:p>
        </p:txBody>
      </p:sp>
      <p:sp>
        <p:nvSpPr>
          <p:cNvPr id="5" name="Subtitle 4"/>
          <p:cNvSpPr>
            <a:spLocks noGrp="1"/>
          </p:cNvSpPr>
          <p:nvPr>
            <p:ph type="subTitle" idx="1"/>
          </p:nvPr>
        </p:nvSpPr>
        <p:spPr/>
        <p:txBody>
          <a:bodyPr/>
          <a:lstStyle/>
          <a:p>
            <a:r>
              <a:rPr lang="en-AU" dirty="0" smtClean="0"/>
              <a:t>Housekeeping</a:t>
            </a:r>
            <a:endParaRPr lang="en-AU"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spTree>
    <p:extLst>
      <p:ext uri="{BB962C8B-B14F-4D97-AF65-F5344CB8AC3E}">
        <p14:creationId xmlns:p14="http://schemas.microsoft.com/office/powerpoint/2010/main" val="42681100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smtClean="0"/>
              <a:t>Where are we today?</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spTree>
    <p:extLst>
      <p:ext uri="{BB962C8B-B14F-4D97-AF65-F5344CB8AC3E}">
        <p14:creationId xmlns:p14="http://schemas.microsoft.com/office/powerpoint/2010/main" val="20287394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80800" y="1613320"/>
            <a:ext cx="7772400" cy="1102519"/>
          </a:xfrm>
        </p:spPr>
        <p:txBody>
          <a:bodyPr/>
          <a:lstStyle/>
          <a:p>
            <a:r>
              <a:rPr lang="en-US" dirty="0" smtClean="0"/>
              <a:t>STEM Practices</a:t>
            </a:r>
            <a:endParaRPr lang="en-US" dirty="0"/>
          </a:p>
        </p:txBody>
      </p:sp>
      <p:sp>
        <p:nvSpPr>
          <p:cNvPr id="5" name="Subtitle 4"/>
          <p:cNvSpPr>
            <a:spLocks noGrp="1"/>
          </p:cNvSpPr>
          <p:nvPr>
            <p:ph type="subTitle" idx="1"/>
          </p:nvPr>
        </p:nvSpPr>
        <p:spPr/>
        <p:txBody>
          <a:bodyPr/>
          <a:lstStyle/>
          <a:p>
            <a:r>
              <a:rPr lang="en-AU" dirty="0" smtClean="0"/>
              <a:t>Applying our knowledge</a:t>
            </a:r>
            <a:endParaRPr lang="en-AU"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spTree>
    <p:extLst>
      <p:ext uri="{BB962C8B-B14F-4D97-AF65-F5344CB8AC3E}">
        <p14:creationId xmlns:p14="http://schemas.microsoft.com/office/powerpoint/2010/main" val="19427304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0" indent="0">
              <a:buNone/>
            </a:pPr>
            <a:r>
              <a:rPr lang="en-US" dirty="0" smtClean="0"/>
              <a:t>Can you think of a learning experience that you would do differently now based on your new knowledge?</a:t>
            </a:r>
          </a:p>
          <a:p>
            <a:pPr marL="0" indent="0">
              <a:buNone/>
            </a:pPr>
            <a:endParaRPr lang="en-US" dirty="0" smtClean="0"/>
          </a:p>
          <a:p>
            <a:pPr marL="0" indent="0">
              <a:buNone/>
            </a:pPr>
            <a:r>
              <a:rPr lang="en-US" dirty="0" smtClean="0"/>
              <a:t>On the big paper write what you did and what you would now do?</a:t>
            </a:r>
            <a:endParaRPr lang="en-US" dirty="0"/>
          </a:p>
        </p:txBody>
      </p:sp>
      <p:sp>
        <p:nvSpPr>
          <p:cNvPr id="3" name="Title 2"/>
          <p:cNvSpPr>
            <a:spLocks noGrp="1"/>
          </p:cNvSpPr>
          <p:nvPr>
            <p:ph type="title"/>
          </p:nvPr>
        </p:nvSpPr>
        <p:spPr/>
        <p:txBody>
          <a:bodyPr/>
          <a:lstStyle/>
          <a:p>
            <a:r>
              <a:rPr lang="en-US" dirty="0" smtClean="0"/>
              <a:t>Your turn</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9668" b="40030"/>
          <a:stretch/>
        </p:blipFill>
        <p:spPr>
          <a:xfrm>
            <a:off x="204407" y="4594623"/>
            <a:ext cx="845988" cy="340962"/>
          </a:xfrm>
          <a:prstGeom prst="rect">
            <a:avLst/>
          </a:prstGeom>
        </p:spPr>
      </p:pic>
    </p:spTree>
    <p:extLst>
      <p:ext uri="{BB962C8B-B14F-4D97-AF65-F5344CB8AC3E}">
        <p14:creationId xmlns:p14="http://schemas.microsoft.com/office/powerpoint/2010/main" val="622895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Have a look at what others have done and would like to change</a:t>
            </a:r>
          </a:p>
          <a:p>
            <a:endParaRPr lang="en-US" dirty="0" smtClean="0"/>
          </a:p>
          <a:p>
            <a:r>
              <a:rPr lang="en-US" dirty="0" smtClean="0"/>
              <a:t>What do you notice?</a:t>
            </a:r>
            <a:endParaRPr lang="en-US" dirty="0"/>
          </a:p>
        </p:txBody>
      </p:sp>
      <p:sp>
        <p:nvSpPr>
          <p:cNvPr id="3" name="Title 2"/>
          <p:cNvSpPr>
            <a:spLocks noGrp="1"/>
          </p:cNvSpPr>
          <p:nvPr>
            <p:ph type="title"/>
          </p:nvPr>
        </p:nvSpPr>
        <p:spPr/>
        <p:txBody>
          <a:bodyPr/>
          <a:lstStyle/>
          <a:p>
            <a:r>
              <a:rPr lang="en-US" dirty="0" smtClean="0"/>
              <a:t>Gallery Walk</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9668" b="40030"/>
          <a:stretch/>
        </p:blipFill>
        <p:spPr>
          <a:xfrm>
            <a:off x="126915" y="4594623"/>
            <a:ext cx="845988" cy="340962"/>
          </a:xfrm>
          <a:prstGeom prst="rect">
            <a:avLst/>
          </a:prstGeom>
        </p:spPr>
      </p:pic>
    </p:spTree>
    <p:extLst>
      <p:ext uri="{BB962C8B-B14F-4D97-AF65-F5344CB8AC3E}">
        <p14:creationId xmlns:p14="http://schemas.microsoft.com/office/powerpoint/2010/main" val="19787814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80800" y="1303353"/>
            <a:ext cx="7772400" cy="1102519"/>
          </a:xfrm>
        </p:spPr>
        <p:txBody>
          <a:bodyPr>
            <a:normAutofit fontScale="90000"/>
          </a:bodyPr>
          <a:lstStyle/>
          <a:p>
            <a:r>
              <a:rPr lang="en-US" dirty="0" smtClean="0"/>
              <a:t>Digital technology in early childhood learning </a:t>
            </a:r>
            <a:endParaRPr lang="en-US" dirty="0"/>
          </a:p>
        </p:txBody>
      </p:sp>
      <p:sp>
        <p:nvSpPr>
          <p:cNvPr id="5" name="Subtitle 4"/>
          <p:cNvSpPr>
            <a:spLocks noGrp="1"/>
          </p:cNvSpPr>
          <p:nvPr>
            <p:ph type="subTitle" idx="1"/>
          </p:nvPr>
        </p:nvSpPr>
        <p:spPr/>
        <p:txBody>
          <a:bodyPr/>
          <a:lstStyle/>
          <a:p>
            <a:r>
              <a:rPr lang="en-AU" dirty="0"/>
              <a:t>Ideas about digital play</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spTree>
    <p:extLst>
      <p:ext uri="{BB962C8B-B14F-4D97-AF65-F5344CB8AC3E}">
        <p14:creationId xmlns:p14="http://schemas.microsoft.com/office/powerpoint/2010/main" val="5988058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Key questions</a:t>
            </a:r>
            <a:endParaRPr lang="en-US" dirty="0"/>
          </a:p>
        </p:txBody>
      </p:sp>
      <p:sp>
        <p:nvSpPr>
          <p:cNvPr id="7" name="Content Placeholder 6"/>
          <p:cNvSpPr>
            <a:spLocks noGrp="1"/>
          </p:cNvSpPr>
          <p:nvPr>
            <p:ph idx="1"/>
          </p:nvPr>
        </p:nvSpPr>
        <p:spPr>
          <a:xfrm>
            <a:off x="565688" y="1156720"/>
            <a:ext cx="6570109" cy="3345539"/>
          </a:xfrm>
        </p:spPr>
        <p:txBody>
          <a:bodyPr>
            <a:normAutofit lnSpcReduction="10000"/>
          </a:bodyPr>
          <a:lstStyle/>
          <a:p>
            <a:r>
              <a:rPr lang="en-AU" sz="2400" dirty="0"/>
              <a:t>What do we mean by digital </a:t>
            </a:r>
            <a:r>
              <a:rPr lang="en-AU" sz="2400" dirty="0" smtClean="0"/>
              <a:t>technologies and digital play?</a:t>
            </a:r>
            <a:endParaRPr lang="en-GB" sz="2400" dirty="0"/>
          </a:p>
          <a:p>
            <a:r>
              <a:rPr lang="en-AU" sz="2400" dirty="0"/>
              <a:t>How do we develop </a:t>
            </a:r>
            <a:r>
              <a:rPr lang="en-AU" sz="2400" dirty="0" smtClean="0"/>
              <a:t>approaches </a:t>
            </a:r>
            <a:r>
              <a:rPr lang="en-AU" sz="2400" dirty="0"/>
              <a:t>that support play based learning?</a:t>
            </a:r>
            <a:endParaRPr lang="en-GB" sz="2400" dirty="0"/>
          </a:p>
          <a:p>
            <a:r>
              <a:rPr lang="en-AU" sz="2400" dirty="0"/>
              <a:t>What is the state of play with technology in the early years?</a:t>
            </a:r>
            <a:endParaRPr lang="en-GB" sz="2400" dirty="0"/>
          </a:p>
          <a:p>
            <a:r>
              <a:rPr lang="en-AU" sz="2400" dirty="0"/>
              <a:t>How do we develop, appropriate, and intentional use of technology with young </a:t>
            </a:r>
            <a:r>
              <a:rPr lang="en-AU" sz="2400" dirty="0" smtClean="0"/>
              <a:t>children?</a:t>
            </a:r>
            <a:r>
              <a:rPr lang="en-GB" sz="2400" dirty="0" smtClean="0"/>
              <a:t> </a:t>
            </a:r>
            <a:endParaRPr lang="en-AU" sz="2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spTree>
    <p:extLst>
      <p:ext uri="{BB962C8B-B14F-4D97-AF65-F5344CB8AC3E}">
        <p14:creationId xmlns:p14="http://schemas.microsoft.com/office/powerpoint/2010/main" val="4729853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Experience</a:t>
            </a:r>
            <a:endParaRPr lang="en-US" dirty="0"/>
          </a:p>
        </p:txBody>
      </p:sp>
      <p:sp>
        <p:nvSpPr>
          <p:cNvPr id="7" name="Content Placeholder 6"/>
          <p:cNvSpPr>
            <a:spLocks noGrp="1"/>
          </p:cNvSpPr>
          <p:nvPr>
            <p:ph idx="1"/>
          </p:nvPr>
        </p:nvSpPr>
        <p:spPr>
          <a:xfrm>
            <a:off x="565688" y="1156720"/>
            <a:ext cx="6549952" cy="3345539"/>
          </a:xfrm>
        </p:spPr>
        <p:txBody>
          <a:bodyPr>
            <a:normAutofit lnSpcReduction="10000"/>
          </a:bodyPr>
          <a:lstStyle/>
          <a:p>
            <a:r>
              <a:rPr lang="en-US" sz="2000" dirty="0"/>
              <a:t>Thinking back to your first </a:t>
            </a:r>
            <a:r>
              <a:rPr lang="en-US" sz="2000" b="1" dirty="0"/>
              <a:t>experience</a:t>
            </a:r>
            <a:r>
              <a:rPr lang="en-US" sz="2000" dirty="0"/>
              <a:t> with App1</a:t>
            </a:r>
          </a:p>
          <a:p>
            <a:pPr lvl="1"/>
            <a:r>
              <a:rPr lang="en-US" sz="1600" dirty="0"/>
              <a:t>What did you notice?</a:t>
            </a:r>
          </a:p>
          <a:p>
            <a:pPr lvl="1"/>
            <a:r>
              <a:rPr lang="en-US" sz="1600" dirty="0"/>
              <a:t>What did you see/talk about? </a:t>
            </a:r>
          </a:p>
          <a:p>
            <a:pPr lvl="1"/>
            <a:r>
              <a:rPr lang="en-US" sz="1600" dirty="0"/>
              <a:t>How do you think children would use it? Expected &amp; Unexpected ways</a:t>
            </a:r>
          </a:p>
          <a:p>
            <a:pPr lvl="1"/>
            <a:r>
              <a:rPr lang="en-US" sz="1600" dirty="0"/>
              <a:t>Think </a:t>
            </a:r>
            <a:r>
              <a:rPr lang="mr-IN" sz="1600" dirty="0"/>
              <a:t>–</a:t>
            </a:r>
            <a:r>
              <a:rPr lang="en-US" sz="1600" dirty="0"/>
              <a:t> Record </a:t>
            </a:r>
            <a:r>
              <a:rPr lang="mr-IN" sz="1600" dirty="0"/>
              <a:t>–</a:t>
            </a:r>
            <a:r>
              <a:rPr lang="en-US" sz="1600" dirty="0"/>
              <a:t> Share in pairs (Post it notes)</a:t>
            </a:r>
          </a:p>
          <a:p>
            <a:r>
              <a:rPr lang="en-US" sz="2000" dirty="0"/>
              <a:t>Observing digital play</a:t>
            </a:r>
          </a:p>
          <a:p>
            <a:pPr lvl="1"/>
            <a:r>
              <a:rPr lang="en-US" sz="1600" dirty="0"/>
              <a:t>Observe: the sayings (ideas), the doings (methods), and the ways of relating (values)</a:t>
            </a:r>
          </a:p>
          <a:p>
            <a:pPr lvl="1"/>
            <a:r>
              <a:rPr lang="en-US" sz="1600" dirty="0"/>
              <a:t>Form groups of four. In pairs play App1 together.  The other pair makes observations and take notes</a:t>
            </a:r>
          </a:p>
          <a:p>
            <a:pPr lvl="1"/>
            <a:r>
              <a:rPr lang="en-US" sz="1600" dirty="0"/>
              <a:t>Share</a:t>
            </a:r>
          </a:p>
          <a:p>
            <a:endParaRPr lang="en-AU" sz="20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9668" b="40030"/>
          <a:stretch/>
        </p:blipFill>
        <p:spPr>
          <a:xfrm>
            <a:off x="258651" y="4502259"/>
            <a:ext cx="845988" cy="340962"/>
          </a:xfrm>
          <a:prstGeom prst="rect">
            <a:avLst/>
          </a:prstGeom>
        </p:spPr>
      </p:pic>
    </p:spTree>
    <p:extLst>
      <p:ext uri="{BB962C8B-B14F-4D97-AF65-F5344CB8AC3E}">
        <p14:creationId xmlns:p14="http://schemas.microsoft.com/office/powerpoint/2010/main" val="1627934359"/>
      </p:ext>
    </p:extLst>
  </p:cSld>
  <p:clrMapOvr>
    <a:masterClrMapping/>
  </p:clrMapOvr>
  <p:timing>
    <p:tnLst>
      <p:par>
        <p:cTn id="1" dur="indefinite" restart="never" nodeType="tmRoot"/>
      </p:par>
    </p:tnLst>
  </p:timing>
</p:sld>
</file>

<file path=ppt/theme/theme1.xml><?xml version="1.0" encoding="utf-8"?>
<a:theme xmlns:a="http://schemas.openxmlformats.org/drawingml/2006/main" name="UC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1834</TotalTime>
  <Words>742</Words>
  <Application>Microsoft Macintosh PowerPoint</Application>
  <PresentationFormat>On-screen Show (16:9)</PresentationFormat>
  <Paragraphs>122</Paragraphs>
  <Slides>17</Slides>
  <Notes>7</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17</vt:i4>
      </vt:variant>
    </vt:vector>
  </HeadingPairs>
  <TitlesOfParts>
    <vt:vector size="25" baseType="lpstr">
      <vt:lpstr>Calibri</vt:lpstr>
      <vt:lpstr>Futura-light</vt:lpstr>
      <vt:lpstr>Mangal</vt:lpstr>
      <vt:lpstr>Arial</vt:lpstr>
      <vt:lpstr>UC Theme</vt:lpstr>
      <vt:lpstr>1_Office Theme</vt:lpstr>
      <vt:lpstr>2_Office Theme</vt:lpstr>
      <vt:lpstr>3_Office Theme</vt:lpstr>
      <vt:lpstr>Early Learning STEM Australia</vt:lpstr>
      <vt:lpstr>Welcome</vt:lpstr>
      <vt:lpstr>Where are we today?</vt:lpstr>
      <vt:lpstr>STEM Practices</vt:lpstr>
      <vt:lpstr>Your turn</vt:lpstr>
      <vt:lpstr>Gallery Walk</vt:lpstr>
      <vt:lpstr>Digital technology in early childhood learning </vt:lpstr>
      <vt:lpstr>Key questions</vt:lpstr>
      <vt:lpstr>Experience</vt:lpstr>
      <vt:lpstr>Represent: Looking differently</vt:lpstr>
      <vt:lpstr>Represent: Tools to think/act/feel with</vt:lpstr>
      <vt:lpstr>Represent: Tools to think/act/feel with</vt:lpstr>
      <vt:lpstr>Powerful tools</vt:lpstr>
      <vt:lpstr>PowerPoint Presentation</vt:lpstr>
      <vt:lpstr>Experience: 60X</vt:lpstr>
      <vt:lpstr>Apply: Noticing digital play</vt:lpstr>
      <vt:lpstr>Apply: Ten Tips for Educators/Families</vt:lpstr>
    </vt:vector>
  </TitlesOfParts>
  <Company>OMG</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OMG OMG</dc:creator>
  <cp:lastModifiedBy>Microsoft Office User</cp:lastModifiedBy>
  <cp:revision>44</cp:revision>
  <cp:lastPrinted>2017-10-17T01:13:39Z</cp:lastPrinted>
  <dcterms:created xsi:type="dcterms:W3CDTF">2014-02-17T05:35:55Z</dcterms:created>
  <dcterms:modified xsi:type="dcterms:W3CDTF">2017-11-20T22:50:20Z</dcterms:modified>
</cp:coreProperties>
</file>